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4"/>
  </p:notesMasterIdLst>
  <p:sldIdLst>
    <p:sldId id="1987" r:id="rId2"/>
    <p:sldId id="2043" r:id="rId3"/>
    <p:sldId id="2044" r:id="rId4"/>
    <p:sldId id="1988" r:id="rId5"/>
    <p:sldId id="2022" r:id="rId6"/>
    <p:sldId id="2046" r:id="rId7"/>
    <p:sldId id="2023" r:id="rId8"/>
    <p:sldId id="2047" r:id="rId9"/>
    <p:sldId id="2048" r:id="rId10"/>
    <p:sldId id="2049" r:id="rId11"/>
    <p:sldId id="2050" r:id="rId12"/>
    <p:sldId id="2051" r:id="rId13"/>
    <p:sldId id="2052" r:id="rId14"/>
    <p:sldId id="2053" r:id="rId15"/>
    <p:sldId id="2054" r:id="rId16"/>
    <p:sldId id="2055" r:id="rId17"/>
    <p:sldId id="2056" r:id="rId18"/>
    <p:sldId id="2057" r:id="rId19"/>
    <p:sldId id="2024" r:id="rId20"/>
    <p:sldId id="2026" r:id="rId21"/>
    <p:sldId id="2058" r:id="rId22"/>
    <p:sldId id="2027" r:id="rId23"/>
  </p:sldIdLst>
  <p:sldSz cx="12192000" cy="6858000"/>
  <p:notesSz cx="7010400" cy="9296400"/>
  <p:defaultTextStyle>
    <a:defPPr>
      <a:defRPr lang="en-US"/>
    </a:defPPr>
    <a:lvl1pPr algn="l" rtl="0" eaLnBrk="0" fontAlgn="base" hangingPunct="0">
      <a:spcBef>
        <a:spcPct val="0"/>
      </a:spcBef>
      <a:spcAft>
        <a:spcPct val="0"/>
      </a:spcAft>
      <a:defRPr sz="3600" b="1" kern="1200">
        <a:solidFill>
          <a:schemeClr val="tx1"/>
        </a:solidFill>
        <a:latin typeface="Felix Titling" panose="04060505060202020A04" pitchFamily="82" charset="0"/>
        <a:ea typeface="+mn-ea"/>
        <a:cs typeface="Arial" panose="020B0604020202020204" pitchFamily="34" charset="0"/>
      </a:defRPr>
    </a:lvl1pPr>
    <a:lvl2pPr marL="457200" algn="l" rtl="0" eaLnBrk="0" fontAlgn="base" hangingPunct="0">
      <a:spcBef>
        <a:spcPct val="0"/>
      </a:spcBef>
      <a:spcAft>
        <a:spcPct val="0"/>
      </a:spcAft>
      <a:defRPr sz="3600" b="1" kern="1200">
        <a:solidFill>
          <a:schemeClr val="tx1"/>
        </a:solidFill>
        <a:latin typeface="Felix Titling" panose="04060505060202020A04" pitchFamily="82" charset="0"/>
        <a:ea typeface="+mn-ea"/>
        <a:cs typeface="Arial" panose="020B0604020202020204" pitchFamily="34" charset="0"/>
      </a:defRPr>
    </a:lvl2pPr>
    <a:lvl3pPr marL="914400" algn="l" rtl="0" eaLnBrk="0" fontAlgn="base" hangingPunct="0">
      <a:spcBef>
        <a:spcPct val="0"/>
      </a:spcBef>
      <a:spcAft>
        <a:spcPct val="0"/>
      </a:spcAft>
      <a:defRPr sz="3600" b="1" kern="1200">
        <a:solidFill>
          <a:schemeClr val="tx1"/>
        </a:solidFill>
        <a:latin typeface="Felix Titling" panose="04060505060202020A04" pitchFamily="82" charset="0"/>
        <a:ea typeface="+mn-ea"/>
        <a:cs typeface="Arial" panose="020B0604020202020204" pitchFamily="34" charset="0"/>
      </a:defRPr>
    </a:lvl3pPr>
    <a:lvl4pPr marL="1371600" algn="l" rtl="0" eaLnBrk="0" fontAlgn="base" hangingPunct="0">
      <a:spcBef>
        <a:spcPct val="0"/>
      </a:spcBef>
      <a:spcAft>
        <a:spcPct val="0"/>
      </a:spcAft>
      <a:defRPr sz="3600" b="1" kern="1200">
        <a:solidFill>
          <a:schemeClr val="tx1"/>
        </a:solidFill>
        <a:latin typeface="Felix Titling" panose="04060505060202020A04" pitchFamily="82" charset="0"/>
        <a:ea typeface="+mn-ea"/>
        <a:cs typeface="Arial" panose="020B0604020202020204" pitchFamily="34" charset="0"/>
      </a:defRPr>
    </a:lvl4pPr>
    <a:lvl5pPr marL="1828800" algn="l" rtl="0" eaLnBrk="0" fontAlgn="base" hangingPunct="0">
      <a:spcBef>
        <a:spcPct val="0"/>
      </a:spcBef>
      <a:spcAft>
        <a:spcPct val="0"/>
      </a:spcAft>
      <a:defRPr sz="3600" b="1" kern="1200">
        <a:solidFill>
          <a:schemeClr val="tx1"/>
        </a:solidFill>
        <a:latin typeface="Felix Titling" panose="04060505060202020A04" pitchFamily="82" charset="0"/>
        <a:ea typeface="+mn-ea"/>
        <a:cs typeface="Arial" panose="020B0604020202020204" pitchFamily="34" charset="0"/>
      </a:defRPr>
    </a:lvl5pPr>
    <a:lvl6pPr marL="2286000" algn="l" defTabSz="914400" rtl="0" eaLnBrk="1" latinLnBrk="0" hangingPunct="1">
      <a:defRPr sz="3600" b="1" kern="1200">
        <a:solidFill>
          <a:schemeClr val="tx1"/>
        </a:solidFill>
        <a:latin typeface="Felix Titling" panose="04060505060202020A04" pitchFamily="82" charset="0"/>
        <a:ea typeface="+mn-ea"/>
        <a:cs typeface="Arial" panose="020B0604020202020204" pitchFamily="34" charset="0"/>
      </a:defRPr>
    </a:lvl6pPr>
    <a:lvl7pPr marL="2743200" algn="l" defTabSz="914400" rtl="0" eaLnBrk="1" latinLnBrk="0" hangingPunct="1">
      <a:defRPr sz="3600" b="1" kern="1200">
        <a:solidFill>
          <a:schemeClr val="tx1"/>
        </a:solidFill>
        <a:latin typeface="Felix Titling" panose="04060505060202020A04" pitchFamily="82" charset="0"/>
        <a:ea typeface="+mn-ea"/>
        <a:cs typeface="Arial" panose="020B0604020202020204" pitchFamily="34" charset="0"/>
      </a:defRPr>
    </a:lvl7pPr>
    <a:lvl8pPr marL="3200400" algn="l" defTabSz="914400" rtl="0" eaLnBrk="1" latinLnBrk="0" hangingPunct="1">
      <a:defRPr sz="3600" b="1" kern="1200">
        <a:solidFill>
          <a:schemeClr val="tx1"/>
        </a:solidFill>
        <a:latin typeface="Felix Titling" panose="04060505060202020A04" pitchFamily="82" charset="0"/>
        <a:ea typeface="+mn-ea"/>
        <a:cs typeface="Arial" panose="020B0604020202020204" pitchFamily="34" charset="0"/>
      </a:defRPr>
    </a:lvl8pPr>
    <a:lvl9pPr marL="3657600" algn="l" defTabSz="914400" rtl="0" eaLnBrk="1" latinLnBrk="0" hangingPunct="1">
      <a:defRPr sz="3600" b="1" kern="1200">
        <a:solidFill>
          <a:schemeClr val="tx1"/>
        </a:solidFill>
        <a:latin typeface="Felix Titling" panose="04060505060202020A04" pitchFamily="82"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1A8D3"/>
    <a:srgbClr val="AAD4E9"/>
    <a:srgbClr val="E9CAAD"/>
    <a:srgbClr val="AD3C93"/>
    <a:srgbClr val="3C1B14"/>
    <a:srgbClr val="C89B07"/>
    <a:srgbClr val="674509"/>
    <a:srgbClr val="415C19"/>
    <a:srgbClr val="DDE7A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9" autoAdjust="0"/>
    <p:restoredTop sz="61939" autoAdjust="0"/>
  </p:normalViewPr>
  <p:slideViewPr>
    <p:cSldViewPr>
      <p:cViewPr varScale="1">
        <p:scale>
          <a:sx n="55" d="100"/>
          <a:sy n="55" d="100"/>
        </p:scale>
        <p:origin x="1205" y="3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272"/>
    </p:cViewPr>
  </p:sorterViewPr>
  <p:notesViewPr>
    <p:cSldViewPr>
      <p:cViewPr varScale="1">
        <p:scale>
          <a:sx n="54" d="100"/>
          <a:sy n="54" d="100"/>
        </p:scale>
        <p:origin x="-223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defTabSz="931863" eaLnBrk="1" hangingPunct="1">
              <a:defRPr sz="1200" b="0">
                <a:latin typeface="Arial" panose="020B0604020202020204" pitchFamily="34" charset="0"/>
              </a:defRPr>
            </a:lvl1pPr>
          </a:lstStyle>
          <a:p>
            <a:pPr>
              <a:defRPr/>
            </a:pPr>
            <a:endParaRPr lang="en-US" altLang="en-US"/>
          </a:p>
        </p:txBody>
      </p:sp>
      <p:sp>
        <p:nvSpPr>
          <p:cNvPr id="27651"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b="0">
                <a:latin typeface="Arial" panose="020B0604020202020204" pitchFamily="34" charset="0"/>
              </a:defRPr>
            </a:lvl1pPr>
          </a:lstStyle>
          <a:p>
            <a:pPr>
              <a:defRPr/>
            </a:pPr>
            <a:endParaRPr lang="en-US" altLang="en-US"/>
          </a:p>
        </p:txBody>
      </p:sp>
      <p:sp>
        <p:nvSpPr>
          <p:cNvPr id="1434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7654"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defTabSz="931863" eaLnBrk="1" hangingPunct="1">
              <a:defRPr sz="1200" b="0">
                <a:latin typeface="Arial" panose="020B0604020202020204" pitchFamily="34" charset="0"/>
              </a:defRPr>
            </a:lvl1pPr>
          </a:lstStyle>
          <a:p>
            <a:pPr>
              <a:defRPr/>
            </a:pPr>
            <a:endParaRPr lang="en-US" altLang="en-US"/>
          </a:p>
        </p:txBody>
      </p:sp>
      <p:sp>
        <p:nvSpPr>
          <p:cNvPr id="27655"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b="0">
                <a:latin typeface="Arial" panose="020B0604020202020204" pitchFamily="34" charset="0"/>
              </a:defRPr>
            </a:lvl1pPr>
          </a:lstStyle>
          <a:p>
            <a:pPr>
              <a:defRPr/>
            </a:pPr>
            <a:fld id="{EAA6718E-89B6-40A7-8C60-FC298CCBDF79}" type="slidenum">
              <a:rPr lang="en-US" altLang="en-US"/>
              <a:pPr>
                <a:defRPr/>
              </a:pPr>
              <a:t>‹#›</a:t>
            </a:fld>
            <a:endParaRPr lang="en-US" altLang="en-US"/>
          </a:p>
        </p:txBody>
      </p:sp>
    </p:spTree>
    <p:extLst>
      <p:ext uri="{BB962C8B-B14F-4D97-AF65-F5344CB8AC3E}">
        <p14:creationId xmlns:p14="http://schemas.microsoft.com/office/powerpoint/2010/main" val="21370544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C7A89BB6-688E-47C7-AB00-0256FDF91390}" type="slidenum">
              <a:rPr lang="en-US" altLang="en-US" sz="1200" b="0" smtClean="0">
                <a:latin typeface="Arial" panose="020B0604020202020204" pitchFamily="34" charset="0"/>
              </a:rPr>
              <a:pPr/>
              <a:t>1</a:t>
            </a:fld>
            <a:endParaRPr lang="en-US" altLang="en-US" sz="1200" b="0"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a:xfrm>
            <a:off x="406400" y="696913"/>
            <a:ext cx="6197600" cy="3486150"/>
          </a:xfrm>
          <a:ln/>
        </p:spPr>
      </p:sp>
      <p:sp>
        <p:nvSpPr>
          <p:cNvPr id="16388" name="Rectangle 3"/>
          <p:cNvSpPr>
            <a:spLocks noGrp="1" noChangeArrowheads="1"/>
          </p:cNvSpPr>
          <p:nvPr>
            <p:ph type="body" idx="1"/>
          </p:nvPr>
        </p:nvSpPr>
        <p:spPr>
          <a:noFill/>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Imagine you had something stolen from you…</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Pencil… (no authorities involved)… yard tool (probably not—hurt relationship)… car (call the police)… child (desperate)…</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Might be so desperate to get her back that you would be willing to not even press charges if they would just return her…</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But what if you knew where she was, who took her… it was a babysitter… all you had to do was call the police and she could be retrieved… would you call the police or the babysitter first? Give them one last chance?</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God created this world good, for his own enjoyment</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Created people that he loved… placed this world under their care…</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We have stolen this world, seized it for ourselves… seized our lives from him…</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In Jesus, God has given us one last chance…</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When we surrender it all back to him, he drops the charges, even welcomes us back as family!</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502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EDD9E74A-B3EB-48E9-BC96-3213BBCBA78E}" type="slidenum">
              <a:rPr lang="en-US" altLang="en-US" sz="1200" b="0" smtClean="0">
                <a:latin typeface="Arial" panose="020B0604020202020204" pitchFamily="34" charset="0"/>
              </a:rPr>
              <a:pPr/>
              <a:t>10</a:t>
            </a:fld>
            <a:endParaRPr lang="en-US" altLang="en-US" sz="1200" b="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noFill/>
        </p:spPr>
        <p:txBody>
          <a:bodyPr/>
          <a:lstStyle/>
          <a:p>
            <a:pPr lvl="0"/>
            <a:r>
              <a:rPr lang="en-US" sz="1200" kern="1200" dirty="0" smtClean="0">
                <a:solidFill>
                  <a:schemeClr val="tx1"/>
                </a:solidFill>
                <a:effectLst/>
                <a:latin typeface="Arial" panose="020B0604020202020204" pitchFamily="34" charset="0"/>
                <a:ea typeface="+mn-ea"/>
                <a:cs typeface="Arial" panose="020B0604020202020204" pitchFamily="34" charset="0"/>
              </a:rPr>
              <a:t>Forgiveness has great </a:t>
            </a:r>
            <a:r>
              <a:rPr lang="en-US" sz="1200" b="1" u="sng" kern="1200" dirty="0" smtClean="0">
                <a:solidFill>
                  <a:schemeClr val="tx1"/>
                </a:solidFill>
                <a:effectLst/>
                <a:latin typeface="Arial" panose="020B0604020202020204" pitchFamily="34" charset="0"/>
                <a:ea typeface="+mn-ea"/>
                <a:cs typeface="Arial" panose="020B0604020202020204" pitchFamily="34" charset="0"/>
              </a:rPr>
              <a:t>power</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Notice first that part of watching out for each other is calling out one another for sin… then forgiving that sin… doesn’t even say “against you” in v. 3!</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Story in Mark 2: “Who can forgive sin but God alone?” But look at the power gives us when we are filled with the Holy Spirit…</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76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John 20:23—“If you forgive anyone his sins, they are forgiven; if you do not forgive them, they are not forgiven.”</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We’ve been given the power to </a:t>
            </a:r>
            <a:r>
              <a:rPr lang="en-US" sz="1200" b="1" u="sng" kern="1200" dirty="0" smtClean="0">
                <a:solidFill>
                  <a:schemeClr val="tx1"/>
                </a:solidFill>
                <a:effectLst/>
                <a:latin typeface="Arial" panose="020B0604020202020204" pitchFamily="34" charset="0"/>
                <a:ea typeface="+mn-ea"/>
                <a:cs typeface="Arial" panose="020B0604020202020204" pitchFamily="34" charset="0"/>
              </a:rPr>
              <a:t>bless</a:t>
            </a:r>
            <a:r>
              <a:rPr lang="en-US" sz="1200" kern="1200" dirty="0" smtClean="0">
                <a:solidFill>
                  <a:schemeClr val="tx1"/>
                </a:solidFill>
                <a:effectLst/>
                <a:latin typeface="Arial" panose="020B0604020202020204" pitchFamily="34" charset="0"/>
                <a:ea typeface="+mn-ea"/>
                <a:cs typeface="Arial" panose="020B0604020202020204" pitchFamily="34" charset="0"/>
              </a:rPr>
              <a:t> and to </a:t>
            </a:r>
            <a:r>
              <a:rPr lang="en-US" sz="1200" b="1" u="sng" kern="1200" dirty="0" smtClean="0">
                <a:solidFill>
                  <a:schemeClr val="tx1"/>
                </a:solidFill>
                <a:effectLst/>
                <a:latin typeface="Arial" panose="020B0604020202020204" pitchFamily="34" charset="0"/>
                <a:ea typeface="+mn-ea"/>
                <a:cs typeface="Arial" panose="020B0604020202020204" pitchFamily="34" charset="0"/>
              </a:rPr>
              <a:t>forgive</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Kingdom works on authority; authority released with a word… (like creation)…</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In Jesus’ name, filled w/Spirit, we have the authority to release people from sin…</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Something we don’t do enough… someone burdened by sin… “you are forgiven”…</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11</a:t>
            </a:fld>
            <a:endParaRPr lang="en-US" altLang="en-US"/>
          </a:p>
        </p:txBody>
      </p:sp>
    </p:spTree>
    <p:extLst>
      <p:ext uri="{BB962C8B-B14F-4D97-AF65-F5344CB8AC3E}">
        <p14:creationId xmlns:p14="http://schemas.microsoft.com/office/powerpoint/2010/main" val="79619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Forgiveness gives power to move </a:t>
            </a:r>
            <a:r>
              <a:rPr lang="en-US" sz="1200" b="1" u="sng" kern="1200" dirty="0" smtClean="0">
                <a:solidFill>
                  <a:schemeClr val="tx1"/>
                </a:solidFill>
                <a:effectLst/>
                <a:latin typeface="Arial" panose="020B0604020202020204" pitchFamily="34" charset="0"/>
                <a:ea typeface="+mn-ea"/>
                <a:cs typeface="Arial" panose="020B0604020202020204" pitchFamily="34" charset="0"/>
              </a:rPr>
              <a:t>forward</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Power to set someone free, just like you were set free…</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Scene in an old Robin Hood movie… running past prisoners… sets one free…</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12</a:t>
            </a:fld>
            <a:endParaRPr lang="en-US" altLang="en-US"/>
          </a:p>
        </p:txBody>
      </p:sp>
    </p:spTree>
    <p:extLst>
      <p:ext uri="{BB962C8B-B14F-4D97-AF65-F5344CB8AC3E}">
        <p14:creationId xmlns:p14="http://schemas.microsoft.com/office/powerpoint/2010/main" val="212343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But, as Christian author Lewis B. </a:t>
            </a:r>
            <a:r>
              <a:rPr lang="en-US" sz="1200" kern="1200" dirty="0" err="1" smtClean="0">
                <a:solidFill>
                  <a:schemeClr val="tx1"/>
                </a:solidFill>
                <a:effectLst/>
                <a:latin typeface="Arial" panose="020B0604020202020204" pitchFamily="34" charset="0"/>
                <a:ea typeface="+mn-ea"/>
                <a:cs typeface="Arial" panose="020B0604020202020204" pitchFamily="34" charset="0"/>
              </a:rPr>
              <a:t>Smedes</a:t>
            </a:r>
            <a:r>
              <a:rPr lang="en-US" sz="1200" kern="1200" dirty="0" smtClean="0">
                <a:solidFill>
                  <a:schemeClr val="tx1"/>
                </a:solidFill>
                <a:effectLst/>
                <a:latin typeface="Arial" panose="020B0604020202020204" pitchFamily="34" charset="0"/>
                <a:ea typeface="+mn-ea"/>
                <a:cs typeface="Arial" panose="020B0604020202020204" pitchFamily="34" charset="0"/>
              </a:rPr>
              <a:t> notes: “To forgive is to set a prisoner free and discover that the prisoner was you.”</a:t>
            </a:r>
          </a:p>
          <a:p>
            <a:endParaRPr lang="en-US" dirty="0" smtClean="0"/>
          </a:p>
          <a:p>
            <a:r>
              <a:rPr lang="en-US" dirty="0" smtClean="0"/>
              <a:t>It’s not easy…</a:t>
            </a:r>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13</a:t>
            </a:fld>
            <a:endParaRPr lang="en-US" altLang="en-US"/>
          </a:p>
        </p:txBody>
      </p:sp>
    </p:spTree>
    <p:extLst>
      <p:ext uri="{BB962C8B-B14F-4D97-AF65-F5344CB8AC3E}">
        <p14:creationId xmlns:p14="http://schemas.microsoft.com/office/powerpoint/2010/main" val="151466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disciples say: </a:t>
            </a:r>
            <a:r>
              <a:rPr lang="en-US" sz="1200" i="1" kern="1200" dirty="0" smtClean="0">
                <a:solidFill>
                  <a:schemeClr val="tx1"/>
                </a:solidFill>
                <a:effectLst/>
                <a:latin typeface="Arial" panose="020B0604020202020204" pitchFamily="34" charset="0"/>
                <a:ea typeface="+mn-ea"/>
                <a:cs typeface="Arial" panose="020B0604020202020204" pitchFamily="34" charset="0"/>
              </a:rPr>
              <a:t>vv. 5-6</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2"/>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Tree metaphor is good for this process… “bitter root” can grow down deep…</a:t>
            </a:r>
          </a:p>
          <a:p>
            <a:pPr lvl="2"/>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Takes the power of God and power of faith to uproot it and toss it in the sea… just like God says he does for us (verse from last </a:t>
            </a:r>
            <a:r>
              <a:rPr lang="en-US" sz="1200" kern="1200" dirty="0" err="1" smtClean="0">
                <a:solidFill>
                  <a:schemeClr val="tx1"/>
                </a:solidFill>
                <a:effectLst/>
                <a:latin typeface="Arial" panose="020B0604020202020204" pitchFamily="34" charset="0"/>
                <a:ea typeface="+mn-ea"/>
                <a:cs typeface="Arial" panose="020B0604020202020204" pitchFamily="34" charset="0"/>
              </a:rPr>
              <a:t>wk</a:t>
            </a:r>
            <a:r>
              <a:rPr lang="en-US" sz="1200" kern="1200" dirty="0" smtClean="0">
                <a:solidFill>
                  <a:schemeClr val="tx1"/>
                </a:solidFill>
                <a:effectLst/>
                <a:latin typeface="Arial" panose="020B0604020202020204" pitchFamily="34" charset="0"/>
                <a:ea typeface="+mn-ea"/>
                <a:cs typeface="Arial" panose="020B0604020202020204" pitchFamily="34" charset="0"/>
              </a:rPr>
              <a:t>)</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14</a:t>
            </a:fld>
            <a:endParaRPr lang="en-US" altLang="en-US"/>
          </a:p>
        </p:txBody>
      </p:sp>
    </p:spTree>
    <p:extLst>
      <p:ext uri="{BB962C8B-B14F-4D97-AF65-F5344CB8AC3E}">
        <p14:creationId xmlns:p14="http://schemas.microsoft.com/office/powerpoint/2010/main" val="22817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Sin’s greatest enemy is this extravagant, grace-filled love that forgives… one author says when sin had wrecked us and our world, God released his greatest weapon, love. </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Love never </a:t>
            </a:r>
            <a:r>
              <a:rPr lang="en-US" sz="1200" b="1" u="sng" kern="1200" dirty="0" smtClean="0">
                <a:solidFill>
                  <a:schemeClr val="tx1"/>
                </a:solidFill>
                <a:effectLst/>
                <a:latin typeface="Arial" panose="020B0604020202020204" pitchFamily="34" charset="0"/>
                <a:ea typeface="+mn-ea"/>
                <a:cs typeface="Arial" panose="020B0604020202020204" pitchFamily="34" charset="0"/>
              </a:rPr>
              <a:t>fails</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 1 Peter 4:8:</a:t>
            </a:r>
          </a:p>
          <a:p>
            <a:r>
              <a:rPr lang="en-US" sz="1200" kern="1200" dirty="0" smtClean="0">
                <a:solidFill>
                  <a:schemeClr val="tx1"/>
                </a:solidFill>
                <a:effectLst/>
                <a:latin typeface="Arial" panose="020B0604020202020204" pitchFamily="34" charset="0"/>
                <a:ea typeface="+mn-ea"/>
                <a:cs typeface="Arial" panose="020B0604020202020204" pitchFamily="34" charset="0"/>
              </a:rPr>
              <a:t> “Above all, love each other deeply, b/c love covers over a multitude of sins.”</a:t>
            </a:r>
            <a:endParaRPr lang="en-US" sz="1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15</a:t>
            </a:fld>
            <a:endParaRPr lang="en-US" altLang="en-US"/>
          </a:p>
        </p:txBody>
      </p:sp>
    </p:spTree>
    <p:extLst>
      <p:ext uri="{BB962C8B-B14F-4D97-AF65-F5344CB8AC3E}">
        <p14:creationId xmlns:p14="http://schemas.microsoft.com/office/powerpoint/2010/main" val="133808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Receiving this love impels us to extend it to others:</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Mt. 6:14—“For if you forgive men when they sin against you, your heavenly Father will also forgive you.”</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16</a:t>
            </a:fld>
            <a:endParaRPr lang="en-US" altLang="en-US"/>
          </a:p>
        </p:txBody>
      </p:sp>
    </p:spTree>
    <p:extLst>
      <p:ext uri="{BB962C8B-B14F-4D97-AF65-F5344CB8AC3E}">
        <p14:creationId xmlns:p14="http://schemas.microsoft.com/office/powerpoint/2010/main" val="160303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EDD9E74A-B3EB-48E9-BC96-3213BBCBA78E}" type="slidenum">
              <a:rPr lang="en-US" altLang="en-US" sz="1200" b="0" smtClean="0">
                <a:latin typeface="Arial" panose="020B0604020202020204" pitchFamily="34" charset="0"/>
              </a:rPr>
              <a:pPr/>
              <a:t>17</a:t>
            </a:fld>
            <a:endParaRPr lang="en-US" altLang="en-US" sz="1200" b="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noFill/>
        </p:spPr>
        <p:txBody>
          <a:bodyPr/>
          <a:lstStyle/>
          <a:p>
            <a:pPr lvl="0"/>
            <a:r>
              <a:rPr lang="en-US" sz="1200" kern="1200" dirty="0" smtClean="0">
                <a:solidFill>
                  <a:schemeClr val="tx1"/>
                </a:solidFill>
                <a:effectLst/>
                <a:latin typeface="Arial" panose="020B0604020202020204" pitchFamily="34" charset="0"/>
                <a:ea typeface="+mn-ea"/>
                <a:cs typeface="Arial" panose="020B0604020202020204" pitchFamily="34" charset="0"/>
              </a:rPr>
              <a:t>Forgiveness is a basic </a:t>
            </a:r>
            <a:r>
              <a:rPr lang="en-US" sz="1200" b="1" u="sng" kern="1200" dirty="0" smtClean="0">
                <a:solidFill>
                  <a:schemeClr val="tx1"/>
                </a:solidFill>
                <a:effectLst/>
                <a:latin typeface="Arial" panose="020B0604020202020204" pitchFamily="34" charset="0"/>
                <a:ea typeface="+mn-ea"/>
                <a:cs typeface="Arial" panose="020B0604020202020204" pitchFamily="34" charset="0"/>
              </a:rPr>
              <a:t>duty</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Disciples thought this teaching was one that required extraordinary faith… </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5699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Jesus compares it to a servant doing only what’s required: </a:t>
            </a:r>
            <a:r>
              <a:rPr lang="en-US" sz="1200" i="1" kern="1200" dirty="0" smtClean="0">
                <a:solidFill>
                  <a:schemeClr val="tx1"/>
                </a:solidFill>
                <a:effectLst/>
                <a:latin typeface="Arial" panose="020B0604020202020204" pitchFamily="34" charset="0"/>
                <a:ea typeface="+mn-ea"/>
                <a:cs typeface="Arial" panose="020B0604020202020204" pitchFamily="34" charset="0"/>
              </a:rPr>
              <a:t>vv. 7-10</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Jesus says staying faithful to him and to one another, warning each other and freely forgiving one another isn’t some great feat… it’s your duty.</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18</a:t>
            </a:fld>
            <a:endParaRPr lang="en-US" altLang="en-US"/>
          </a:p>
        </p:txBody>
      </p:sp>
    </p:spTree>
    <p:extLst>
      <p:ext uri="{BB962C8B-B14F-4D97-AF65-F5344CB8AC3E}">
        <p14:creationId xmlns:p14="http://schemas.microsoft.com/office/powerpoint/2010/main" val="93842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This is because forgiving others is a natural response </a:t>
            </a:r>
            <a:r>
              <a:rPr lang="en-US" sz="1200" b="1" u="sng" kern="1200" dirty="0" smtClean="0">
                <a:solidFill>
                  <a:schemeClr val="tx1"/>
                </a:solidFill>
                <a:effectLst/>
                <a:latin typeface="Arial" panose="020B0604020202020204" pitchFamily="34" charset="0"/>
                <a:ea typeface="+mn-ea"/>
                <a:cs typeface="Arial" panose="020B0604020202020204" pitchFamily="34" charset="0"/>
              </a:rPr>
              <a:t>receiving</a:t>
            </a:r>
            <a:r>
              <a:rPr lang="en-US" sz="1200" kern="1200" dirty="0" smtClean="0">
                <a:solidFill>
                  <a:schemeClr val="tx1"/>
                </a:solidFill>
                <a:effectLst/>
                <a:latin typeface="Arial" panose="020B0604020202020204" pitchFamily="34" charset="0"/>
                <a:ea typeface="+mn-ea"/>
                <a:cs typeface="Arial" panose="020B0604020202020204" pitchFamily="34" charset="0"/>
              </a:rPr>
              <a:t> God’s forgiveness…</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If you truly understand God’s forgiveness, it would be unthinkable not to forgive others...</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You’ve been </a:t>
            </a:r>
            <a:r>
              <a:rPr lang="en-US" sz="1200" kern="1200" dirty="0" err="1" smtClean="0">
                <a:solidFill>
                  <a:schemeClr val="tx1"/>
                </a:solidFill>
                <a:effectLst/>
                <a:latin typeface="Arial" panose="020B0604020202020204" pitchFamily="34" charset="0"/>
                <a:ea typeface="+mn-ea"/>
                <a:cs typeface="Arial" panose="020B0604020202020204" pitchFamily="34" charset="0"/>
              </a:rPr>
              <a:t>hurt</a:t>
            </a:r>
            <a:r>
              <a:rPr lang="en-US" sz="1200" kern="120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this</a:t>
            </a:r>
            <a:r>
              <a:rPr lang="en-US" sz="1200" kern="1200" dirty="0" smtClean="0">
                <a:solidFill>
                  <a:schemeClr val="tx1"/>
                </a:solidFill>
                <a:effectLst/>
                <a:latin typeface="Arial" panose="020B0604020202020204" pitchFamily="34" charset="0"/>
                <a:ea typeface="+mn-ea"/>
                <a:cs typeface="Arial" panose="020B0604020202020204" pitchFamily="34" charset="0"/>
              </a:rPr>
              <a:t> helps you understand the cost of sin… God forgave you, you must also forgive…</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God requires this of us…</a:t>
            </a:r>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19</a:t>
            </a:fld>
            <a:endParaRPr lang="en-US" altLang="en-US"/>
          </a:p>
        </p:txBody>
      </p:sp>
    </p:spTree>
    <p:extLst>
      <p:ext uri="{BB962C8B-B14F-4D97-AF65-F5344CB8AC3E}">
        <p14:creationId xmlns:p14="http://schemas.microsoft.com/office/powerpoint/2010/main" val="201090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“Bear with each other and forgive whatever grievances you may have against one another. Forgive as the Lord forgave you.”</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Lots of questions… but when someone tells me to do something, the first thing I want to know is why?</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As I was preparing for this series, God seemed to point to a passage that was part of my devotional reading and say, “This is your passage” for this question… struggled this week with why…</a:t>
            </a:r>
          </a:p>
          <a:p>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2</a:t>
            </a:fld>
            <a:endParaRPr lang="en-US" altLang="en-US"/>
          </a:p>
        </p:txBody>
      </p:sp>
    </p:spTree>
    <p:extLst>
      <p:ext uri="{BB962C8B-B14F-4D97-AF65-F5344CB8AC3E}">
        <p14:creationId xmlns:p14="http://schemas.microsoft.com/office/powerpoint/2010/main" val="94942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EDD9E74A-B3EB-48E9-BC96-3213BBCBA78E}" type="slidenum">
              <a:rPr lang="en-US" altLang="en-US" sz="1200" b="0" smtClean="0">
                <a:latin typeface="Arial" panose="020B0604020202020204" pitchFamily="34" charset="0"/>
              </a:rPr>
              <a:pPr/>
              <a:t>20</a:t>
            </a:fld>
            <a:endParaRPr lang="en-US" altLang="en-US" sz="1200" b="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noFill/>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in fact, unforgiveness opens the door to </a:t>
            </a:r>
            <a:r>
              <a:rPr lang="en-US" sz="1200" b="1" u="sng" kern="1200" dirty="0" smtClean="0">
                <a:solidFill>
                  <a:schemeClr val="tx1"/>
                </a:solidFill>
                <a:effectLst/>
                <a:latin typeface="Arial" panose="020B0604020202020204" pitchFamily="34" charset="0"/>
                <a:ea typeface="+mn-ea"/>
                <a:cs typeface="Arial" panose="020B0604020202020204" pitchFamily="34" charset="0"/>
              </a:rPr>
              <a:t>torment</a:t>
            </a:r>
            <a:r>
              <a:rPr lang="en-US" sz="1200" kern="1200" dirty="0" smtClean="0">
                <a:solidFill>
                  <a:schemeClr val="tx1"/>
                </a:solidFill>
                <a:effectLst/>
                <a:latin typeface="Arial" panose="020B0604020202020204" pitchFamily="34" charset="0"/>
                <a:ea typeface="+mn-ea"/>
                <a:cs typeface="Arial" panose="020B0604020202020204" pitchFamily="34" charset="0"/>
              </a:rPr>
              <a:t> in our lives…</a:t>
            </a:r>
          </a:p>
          <a:p>
            <a:r>
              <a:rPr lang="en-US" sz="1200" kern="1200" dirty="0" smtClean="0">
                <a:solidFill>
                  <a:schemeClr val="tx1"/>
                </a:solidFill>
                <a:effectLst/>
                <a:latin typeface="Arial" panose="020B0604020202020204" pitchFamily="34" charset="0"/>
                <a:ea typeface="+mn-ea"/>
                <a:cs typeface="Arial" panose="020B0604020202020204" pitchFamily="34" charset="0"/>
              </a:rPr>
              <a:t>Mt. 18:34-35—“In anger his master turned him over to the jailers to be tortured, until he should pay back all he owed. This is how my heavenly Father will treat each of you unless you forgive your brother from your heart.”</a:t>
            </a:r>
            <a:endParaRPr lang="en-US" sz="1800" kern="1200" dirty="0" smtClean="0">
              <a:solidFill>
                <a:schemeClr val="tx1"/>
              </a:solidFill>
              <a:effectLst/>
              <a:latin typeface="Arial" panose="020B0604020202020204" pitchFamily="34" charset="0"/>
              <a:ea typeface="+mn-ea"/>
              <a:cs typeface="Arial" panose="020B0604020202020204" pitchFamily="34" charset="0"/>
            </a:endParaRP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God warns us that we face his wrath if we don’t forgive as we’ve been forgiven…</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We’ll talk about this more in coming weeks...</a:t>
            </a:r>
            <a:endParaRPr lang="en-US" sz="14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Jesus says the law is fulfilled when we treat others as we want to be treated… by God…</a:t>
            </a:r>
            <a:endParaRPr lang="en-US" altLang="en-US" dirty="0" smtClean="0"/>
          </a:p>
        </p:txBody>
      </p:sp>
    </p:spTree>
    <p:extLst>
      <p:ext uri="{BB962C8B-B14F-4D97-AF65-F5344CB8AC3E}">
        <p14:creationId xmlns:p14="http://schemas.microsoft.com/office/powerpoint/2010/main" val="4148973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God </a:t>
            </a:r>
            <a:r>
              <a:rPr lang="en-US" sz="1200" b="1" u="sng" kern="1200" dirty="0" smtClean="0">
                <a:solidFill>
                  <a:schemeClr val="tx1"/>
                </a:solidFill>
                <a:effectLst/>
                <a:latin typeface="Arial" panose="020B0604020202020204" pitchFamily="34" charset="0"/>
                <a:ea typeface="+mn-ea"/>
                <a:cs typeface="Arial" panose="020B0604020202020204" pitchFamily="34" charset="0"/>
              </a:rPr>
              <a:t>loves</a:t>
            </a:r>
            <a:r>
              <a:rPr lang="en-US" sz="1200" kern="1200" dirty="0" smtClean="0">
                <a:solidFill>
                  <a:schemeClr val="tx1"/>
                </a:solidFill>
                <a:effectLst/>
                <a:latin typeface="Arial" panose="020B0604020202020204" pitchFamily="34" charset="0"/>
                <a:ea typeface="+mn-ea"/>
                <a:cs typeface="Arial" panose="020B0604020202020204" pitchFamily="34" charset="0"/>
              </a:rPr>
              <a:t> us like we never </a:t>
            </a:r>
            <a:r>
              <a:rPr lang="en-US" sz="1200" b="1" u="sng" kern="1200" dirty="0" smtClean="0">
                <a:solidFill>
                  <a:schemeClr val="tx1"/>
                </a:solidFill>
                <a:effectLst/>
                <a:latin typeface="Arial" panose="020B0604020202020204" pitchFamily="34" charset="0"/>
                <a:ea typeface="+mn-ea"/>
                <a:cs typeface="Arial" panose="020B0604020202020204" pitchFamily="34" charset="0"/>
              </a:rPr>
              <a:t>hurt</a:t>
            </a:r>
            <a:r>
              <a:rPr lang="en-US" sz="1200" kern="1200" dirty="0" smtClean="0">
                <a:solidFill>
                  <a:schemeClr val="tx1"/>
                </a:solidFill>
                <a:effectLst/>
                <a:latin typeface="Arial" panose="020B0604020202020204" pitchFamily="34" charset="0"/>
                <a:ea typeface="+mn-ea"/>
                <a:cs typeface="Arial" panose="020B0604020202020204" pitchFamily="34" charset="0"/>
              </a:rPr>
              <a:t> him… </a:t>
            </a:r>
            <a:r>
              <a:rPr lang="en-US" sz="1200" kern="1200" dirty="0" err="1" smtClean="0">
                <a:solidFill>
                  <a:schemeClr val="tx1"/>
                </a:solidFill>
                <a:effectLst/>
                <a:latin typeface="Arial" panose="020B0604020202020204" pitchFamily="34" charset="0"/>
                <a:ea typeface="+mn-ea"/>
                <a:cs typeface="Arial" panose="020B0604020202020204" pitchFamily="34" charset="0"/>
              </a:rPr>
              <a:t>Jentezen</a:t>
            </a:r>
            <a:r>
              <a:rPr lang="en-US" sz="1200" kern="1200" dirty="0" smtClean="0">
                <a:solidFill>
                  <a:schemeClr val="tx1"/>
                </a:solidFill>
                <a:effectLst/>
                <a:latin typeface="Arial" panose="020B0604020202020204" pitchFamily="34" charset="0"/>
                <a:ea typeface="+mn-ea"/>
                <a:cs typeface="Arial" panose="020B0604020202020204" pitchFamily="34" charset="0"/>
              </a:rPr>
              <a:t> Franklin adapting an old Satchel Paige quote…</a:t>
            </a:r>
          </a:p>
          <a:p>
            <a:pPr lvl="0"/>
            <a:r>
              <a:rPr lang="en-US" sz="1200" kern="1200" dirty="0" smtClean="0">
                <a:solidFill>
                  <a:schemeClr val="tx1"/>
                </a:solidFill>
                <a:effectLst/>
                <a:latin typeface="Arial" panose="020B0604020202020204" pitchFamily="34" charset="0"/>
                <a:ea typeface="+mn-ea"/>
                <a:cs typeface="Arial" panose="020B0604020202020204" pitchFamily="34" charset="0"/>
              </a:rPr>
              <a:t>Invitation </a:t>
            </a:r>
          </a:p>
          <a:p>
            <a:r>
              <a:rPr lang="en-US" sz="1200" kern="1200" dirty="0" smtClean="0">
                <a:solidFill>
                  <a:schemeClr val="tx1"/>
                </a:solidFill>
                <a:effectLst/>
                <a:latin typeface="Arial" panose="020B0604020202020204" pitchFamily="34" charset="0"/>
                <a:ea typeface="+mn-ea"/>
                <a:cs typeface="Arial" panose="020B0604020202020204" pitchFamily="34" charset="0"/>
              </a:rPr>
              <a:t>So this is how we respond to God’s forgiveness: </a:t>
            </a:r>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21</a:t>
            </a:fld>
            <a:endParaRPr lang="en-US" altLang="en-US"/>
          </a:p>
        </p:txBody>
      </p:sp>
    </p:spTree>
    <p:extLst>
      <p:ext uri="{BB962C8B-B14F-4D97-AF65-F5344CB8AC3E}">
        <p14:creationId xmlns:p14="http://schemas.microsoft.com/office/powerpoint/2010/main" val="393811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EDD9E74A-B3EB-48E9-BC96-3213BBCBA78E}" type="slidenum">
              <a:rPr lang="en-US" altLang="en-US" sz="1200" b="0" smtClean="0">
                <a:latin typeface="Arial" panose="020B0604020202020204" pitchFamily="34" charset="0"/>
              </a:rPr>
              <a:pPr/>
              <a:t>22</a:t>
            </a:fld>
            <a:endParaRPr lang="en-US" altLang="en-US" sz="1200" b="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Eph. 4:31-32—“Get rid of all bitterness, rage and anger, brawling and slander, along with every form of malice. Be kind and compassionate to one another, forgiving each other, just as in Christ God forgave you.”</a:t>
            </a:r>
            <a:endParaRPr lang="en-US" sz="14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Time to release this morning… start with family…</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Move to church family… release… bitterness, rage, and anger… slander and malice…</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Tell God: “I’m willing to forgive… show me…”</a:t>
            </a:r>
          </a:p>
          <a:p>
            <a:pPr lvl="1"/>
            <a:r>
              <a:rPr lang="en-US" sz="1200" kern="1200" smtClean="0">
                <a:solidFill>
                  <a:schemeClr val="tx1"/>
                </a:solidFill>
                <a:effectLst/>
                <a:latin typeface="Arial" panose="020B0604020202020204" pitchFamily="34" charset="0"/>
                <a:ea typeface="+mn-ea"/>
                <a:cs typeface="Arial" panose="020B0604020202020204" pitchFamily="34" charset="0"/>
              </a:rPr>
              <a:t>Altar open… come for decision…  </a:t>
            </a:r>
            <a:r>
              <a:rPr lang="en-US" sz="1200" b="1" i="1" kern="1200" smtClean="0">
                <a:solidFill>
                  <a:schemeClr val="tx1"/>
                </a:solidFill>
                <a:effectLst/>
                <a:latin typeface="Arial" panose="020B0604020202020204" pitchFamily="34" charset="0"/>
                <a:ea typeface="+mn-ea"/>
                <a:cs typeface="Arial" panose="020B0604020202020204" pitchFamily="34" charset="0"/>
              </a:rPr>
              <a:t>prayer</a:t>
            </a:r>
            <a:r>
              <a:rPr lang="en-US" sz="1200" kern="1200" smtClean="0">
                <a:solidFill>
                  <a:schemeClr val="tx1"/>
                </a:solidFill>
                <a:effectLst/>
                <a:latin typeface="Arial" panose="020B0604020202020204" pitchFamily="34" charset="0"/>
                <a:ea typeface="+mn-ea"/>
                <a:cs typeface="Arial" panose="020B0604020202020204" pitchFamily="34" charset="0"/>
              </a:rPr>
              <a:t>.</a:t>
            </a:r>
          </a:p>
          <a:p>
            <a:pPr lvl="0"/>
            <a:endParaRPr lang="en-US" altLang="en-US" dirty="0" smtClean="0"/>
          </a:p>
        </p:txBody>
      </p:sp>
    </p:spTree>
    <p:extLst>
      <p:ext uri="{BB962C8B-B14F-4D97-AF65-F5344CB8AC3E}">
        <p14:creationId xmlns:p14="http://schemas.microsoft.com/office/powerpoint/2010/main" val="113785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Turn to Luke 17:1-10… </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arguably only 1-2 verses are specifically about forgiveness… </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but I think God showed me something… </a:t>
            </a:r>
          </a:p>
          <a:p>
            <a:pPr lvl="1"/>
            <a:endParaRPr lang="en-US" sz="1200" i="1"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i="1" kern="1200" dirty="0" smtClean="0">
                <a:solidFill>
                  <a:schemeClr val="tx1"/>
                </a:solidFill>
                <a:effectLst/>
                <a:latin typeface="Arial" panose="020B0604020202020204" pitchFamily="34" charset="0"/>
                <a:ea typeface="+mn-ea"/>
                <a:cs typeface="Arial" panose="020B0604020202020204" pitchFamily="34" charset="0"/>
              </a:rPr>
              <a:t>vv. 1-3a “…watch yourselves”</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3</a:t>
            </a:fld>
            <a:endParaRPr lang="en-US" altLang="en-US"/>
          </a:p>
        </p:txBody>
      </p:sp>
    </p:spTree>
    <p:extLst>
      <p:ext uri="{BB962C8B-B14F-4D97-AF65-F5344CB8AC3E}">
        <p14:creationId xmlns:p14="http://schemas.microsoft.com/office/powerpoint/2010/main" val="413016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63">
              <a:defRPr sz="3600" b="1">
                <a:solidFill>
                  <a:schemeClr val="tx1"/>
                </a:solidFill>
                <a:latin typeface="Felix Titling" panose="04060505060202020A04" pitchFamily="82" charset="0"/>
                <a:cs typeface="Arial" panose="020B0604020202020204" pitchFamily="34" charset="0"/>
              </a:defRPr>
            </a:lvl1pPr>
            <a:lvl2pPr marL="742950" indent="-285750" defTabSz="931863">
              <a:defRPr sz="3600" b="1">
                <a:solidFill>
                  <a:schemeClr val="tx1"/>
                </a:solidFill>
                <a:latin typeface="Felix Titling" panose="04060505060202020A04" pitchFamily="82" charset="0"/>
                <a:cs typeface="Arial" panose="020B0604020202020204" pitchFamily="34" charset="0"/>
              </a:defRPr>
            </a:lvl2pPr>
            <a:lvl3pPr marL="1143000" indent="-228600" defTabSz="931863">
              <a:defRPr sz="3600" b="1">
                <a:solidFill>
                  <a:schemeClr val="tx1"/>
                </a:solidFill>
                <a:latin typeface="Felix Titling" panose="04060505060202020A04" pitchFamily="82" charset="0"/>
                <a:cs typeface="Arial" panose="020B0604020202020204" pitchFamily="34" charset="0"/>
              </a:defRPr>
            </a:lvl3pPr>
            <a:lvl4pPr marL="1600200" indent="-228600" defTabSz="931863">
              <a:defRPr sz="3600" b="1">
                <a:solidFill>
                  <a:schemeClr val="tx1"/>
                </a:solidFill>
                <a:latin typeface="Felix Titling" panose="04060505060202020A04" pitchFamily="82" charset="0"/>
                <a:cs typeface="Arial" panose="020B0604020202020204" pitchFamily="34" charset="0"/>
              </a:defRPr>
            </a:lvl4pPr>
            <a:lvl5pPr marL="2057400" indent="-228600" defTabSz="931863">
              <a:defRPr sz="3600" b="1">
                <a:solidFill>
                  <a:schemeClr val="tx1"/>
                </a:solidFill>
                <a:latin typeface="Felix Titling" panose="04060505060202020A04" pitchFamily="82" charset="0"/>
                <a:cs typeface="Arial" panose="020B0604020202020204" pitchFamily="34" charset="0"/>
              </a:defRPr>
            </a:lvl5pPr>
            <a:lvl6pPr marL="25146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6pPr>
            <a:lvl7pPr marL="29718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7pPr>
            <a:lvl8pPr marL="34290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8pPr>
            <a:lvl9pPr marL="3886200" indent="-228600" defTabSz="931863" eaLnBrk="0" fontAlgn="base" hangingPunct="0">
              <a:spcBef>
                <a:spcPct val="0"/>
              </a:spcBef>
              <a:spcAft>
                <a:spcPct val="0"/>
              </a:spcAft>
              <a:defRPr sz="3600" b="1">
                <a:solidFill>
                  <a:schemeClr val="tx1"/>
                </a:solidFill>
                <a:latin typeface="Felix Titling" panose="04060505060202020A04" pitchFamily="82" charset="0"/>
                <a:cs typeface="Arial" panose="020B0604020202020204" pitchFamily="34" charset="0"/>
              </a:defRPr>
            </a:lvl9pPr>
          </a:lstStyle>
          <a:p>
            <a:fld id="{EDD9E74A-B3EB-48E9-BC96-3213BBCBA78E}" type="slidenum">
              <a:rPr lang="en-US" altLang="en-US" sz="1200" b="0" smtClean="0">
                <a:latin typeface="Arial" panose="020B0604020202020204" pitchFamily="34" charset="0"/>
              </a:rPr>
              <a:pPr/>
              <a:t>4</a:t>
            </a:fld>
            <a:endParaRPr lang="en-US" altLang="en-US" sz="1200" b="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noFill/>
        </p:spPr>
        <p:txBody>
          <a:bodyPr/>
          <a:lstStyle/>
          <a:p>
            <a:pPr lvl="0"/>
            <a:r>
              <a:rPr lang="en-US" sz="1200" kern="1200" dirty="0" smtClean="0">
                <a:solidFill>
                  <a:schemeClr val="tx1"/>
                </a:solidFill>
                <a:effectLst/>
                <a:latin typeface="Arial" panose="020B0604020202020204" pitchFamily="34" charset="0"/>
                <a:ea typeface="+mn-ea"/>
                <a:cs typeface="Arial" panose="020B0604020202020204" pitchFamily="34" charset="0"/>
              </a:rPr>
              <a:t>First reason: It’s our job to protect </a:t>
            </a:r>
            <a:r>
              <a:rPr lang="en-US" sz="1200" b="1" u="sng" kern="1200" dirty="0" smtClean="0">
                <a:solidFill>
                  <a:schemeClr val="tx1"/>
                </a:solidFill>
                <a:effectLst/>
                <a:latin typeface="Arial" panose="020B0604020202020204" pitchFamily="34" charset="0"/>
                <a:ea typeface="+mn-ea"/>
                <a:cs typeface="Arial" panose="020B0604020202020204" pitchFamily="34" charset="0"/>
              </a:rPr>
              <a:t>unity</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If you go to our church website—fbcdenison.org—there’s a members’ covenant published there…</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6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First statement: “I will protect the unity of my church by acting in love toward others, by refusing to gossip, by supporting the leaders, and by reconciling conflict…”</a:t>
            </a:r>
          </a:p>
          <a:p>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5</a:t>
            </a:fld>
            <a:endParaRPr lang="en-US" altLang="en-US"/>
          </a:p>
        </p:txBody>
      </p:sp>
    </p:spTree>
    <p:extLst>
      <p:ext uri="{BB962C8B-B14F-4D97-AF65-F5344CB8AC3E}">
        <p14:creationId xmlns:p14="http://schemas.microsoft.com/office/powerpoint/2010/main" val="91714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Look at Jesus’ words here: </a:t>
            </a:r>
            <a:r>
              <a:rPr lang="en-US" sz="1200" i="1" kern="1200" dirty="0" smtClean="0">
                <a:solidFill>
                  <a:schemeClr val="tx1"/>
                </a:solidFill>
                <a:effectLst/>
                <a:latin typeface="Arial" panose="020B0604020202020204" pitchFamily="34" charset="0"/>
                <a:ea typeface="+mn-ea"/>
                <a:cs typeface="Arial" panose="020B0604020202020204" pitchFamily="34" charset="0"/>
              </a:rPr>
              <a:t>vv. 1-2</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Other translations “stumbling blocks”</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Greek word: “</a:t>
            </a:r>
            <a:r>
              <a:rPr lang="el-GR" sz="1200" b="1" kern="1200" dirty="0" smtClean="0">
                <a:solidFill>
                  <a:schemeClr val="tx1"/>
                </a:solidFill>
                <a:effectLst/>
                <a:latin typeface="Arial" panose="020B0604020202020204" pitchFamily="34" charset="0"/>
                <a:ea typeface="+mn-ea"/>
                <a:cs typeface="Arial" panose="020B0604020202020204" pitchFamily="34" charset="0"/>
              </a:rPr>
              <a:t>σκάνδαλον</a:t>
            </a:r>
            <a:r>
              <a:rPr lang="en-US" sz="1200" kern="1200" dirty="0" smtClean="0">
                <a:solidFill>
                  <a:schemeClr val="tx1"/>
                </a:solidFill>
                <a:effectLst/>
                <a:latin typeface="Arial" panose="020B0604020202020204" pitchFamily="34" charset="0"/>
                <a:ea typeface="+mn-ea"/>
                <a:cs typeface="Arial" panose="020B0604020202020204" pitchFamily="34" charset="0"/>
              </a:rPr>
              <a:t>” (“scandal”)… things that cause people to fall away…</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Jesus: woe to you if you cause it… woe to you if you keep it cooking…</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6</a:t>
            </a:fld>
            <a:endParaRPr lang="en-US" altLang="en-US"/>
          </a:p>
        </p:txBody>
      </p:sp>
    </p:spTree>
    <p:extLst>
      <p:ext uri="{BB962C8B-B14F-4D97-AF65-F5344CB8AC3E}">
        <p14:creationId xmlns:p14="http://schemas.microsoft.com/office/powerpoint/2010/main" val="101833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Proverbs 17:9—“He who covers over an offense promotes love, but whoever repeats the matter separates close friends.”</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So we </a:t>
            </a:r>
            <a:r>
              <a:rPr lang="en-US" sz="1200" b="1" u="sng" kern="1200" dirty="0" smtClean="0">
                <a:solidFill>
                  <a:schemeClr val="tx1"/>
                </a:solidFill>
                <a:effectLst/>
                <a:latin typeface="Arial" panose="020B0604020202020204" pitchFamily="34" charset="0"/>
                <a:ea typeface="+mn-ea"/>
                <a:cs typeface="Arial" panose="020B0604020202020204" pitchFamily="34" charset="0"/>
              </a:rPr>
              <a:t>forgive</a:t>
            </a:r>
            <a:r>
              <a:rPr lang="en-US" sz="1200" kern="1200" dirty="0" smtClean="0">
                <a:solidFill>
                  <a:schemeClr val="tx1"/>
                </a:solidFill>
                <a:effectLst/>
                <a:latin typeface="Arial" panose="020B0604020202020204" pitchFamily="34" charset="0"/>
                <a:ea typeface="+mn-ea"/>
                <a:cs typeface="Arial" panose="020B0604020202020204" pitchFamily="34" charset="0"/>
              </a:rPr>
              <a:t> rather than </a:t>
            </a:r>
            <a:r>
              <a:rPr lang="en-US" sz="1200" b="1" u="sng" kern="1200" dirty="0" smtClean="0">
                <a:solidFill>
                  <a:schemeClr val="tx1"/>
                </a:solidFill>
                <a:effectLst/>
                <a:latin typeface="Arial" panose="020B0604020202020204" pitchFamily="34" charset="0"/>
                <a:ea typeface="+mn-ea"/>
                <a:cs typeface="Arial" panose="020B0604020202020204" pitchFamily="34" charset="0"/>
              </a:rPr>
              <a:t>magnify</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What Proverbs is talking about here: someone hurts you… take care of it privately… forgive… don’t spread it…</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Not talking about: covering up things like sexual abuse or other huge injustices…</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In those cases, the scandal—thing that causes someone who might otherwise trust Christ to fall away—is the injustice… </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As people of light, we expose the deeds of darkness, seek justice even as we love mercy</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But too often the church gets it backwards… big </a:t>
            </a:r>
            <a:r>
              <a:rPr lang="en-US" sz="1200" kern="1200" dirty="0" err="1" smtClean="0">
                <a:solidFill>
                  <a:schemeClr val="tx1"/>
                </a:solidFill>
                <a:effectLst/>
                <a:latin typeface="Arial" panose="020B0604020202020204" pitchFamily="34" charset="0"/>
                <a:ea typeface="+mn-ea"/>
                <a:cs typeface="Arial" panose="020B0604020202020204" pitchFamily="34" charset="0"/>
              </a:rPr>
              <a:t>sins</a:t>
            </a:r>
            <a:r>
              <a:rPr lang="en-US" sz="1200" kern="120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too</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embarrassing</a:t>
            </a:r>
            <a:r>
              <a:rPr lang="en-US" sz="1200" kern="120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cover</a:t>
            </a:r>
            <a:r>
              <a:rPr lang="en-US" sz="1200" kern="1200" dirty="0" smtClean="0">
                <a:solidFill>
                  <a:schemeClr val="tx1"/>
                </a:solidFill>
                <a:effectLst/>
                <a:latin typeface="Arial" panose="020B0604020202020204" pitchFamily="34" charset="0"/>
                <a:ea typeface="+mn-ea"/>
                <a:cs typeface="Arial" panose="020B0604020202020204" pitchFamily="34" charset="0"/>
              </a:rPr>
              <a:t> up</a:t>
            </a:r>
          </a:p>
          <a:p>
            <a:pPr lvl="2"/>
            <a:r>
              <a:rPr lang="en-US" sz="1200" kern="1200" dirty="0" smtClean="0">
                <a:solidFill>
                  <a:schemeClr val="tx1"/>
                </a:solidFill>
                <a:effectLst/>
                <a:latin typeface="Arial" panose="020B0604020202020204" pitchFamily="34" charset="0"/>
                <a:ea typeface="+mn-ea"/>
                <a:cs typeface="Arial" panose="020B0604020202020204" pitchFamily="34" charset="0"/>
              </a:rPr>
              <a:t>Interpersonal </a:t>
            </a:r>
            <a:r>
              <a:rPr lang="en-US" sz="1200" kern="1200" dirty="0" err="1" smtClean="0">
                <a:solidFill>
                  <a:schemeClr val="tx1"/>
                </a:solidFill>
                <a:effectLst/>
                <a:latin typeface="Arial" panose="020B0604020202020204" pitchFamily="34" charset="0"/>
                <a:ea typeface="+mn-ea"/>
                <a:cs typeface="Arial" panose="020B0604020202020204" pitchFamily="34" charset="0"/>
              </a:rPr>
              <a:t>things</a:t>
            </a:r>
            <a:r>
              <a:rPr lang="en-US" sz="1200" kern="120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repeated</a:t>
            </a:r>
            <a:r>
              <a:rPr lang="en-US" sz="1200" kern="120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blown</a:t>
            </a:r>
            <a:r>
              <a:rPr lang="en-US" sz="1200" kern="1200" dirty="0" smtClean="0">
                <a:solidFill>
                  <a:schemeClr val="tx1"/>
                </a:solidFill>
                <a:effectLst/>
                <a:latin typeface="Arial" panose="020B0604020202020204" pitchFamily="34" charset="0"/>
                <a:ea typeface="+mn-ea"/>
                <a:cs typeface="Arial" panose="020B0604020202020204" pitchFamily="34" charset="0"/>
              </a:rPr>
              <a:t> up</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Conflict tears up the church… injustice left in the darkness tears up lives… We’ll talk more about justice and forgiveness another week…</a:t>
            </a:r>
          </a:p>
          <a:p>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7</a:t>
            </a:fld>
            <a:endParaRPr lang="en-US" altLang="en-US"/>
          </a:p>
        </p:txBody>
      </p:sp>
    </p:spTree>
    <p:extLst>
      <p:ext uri="{BB962C8B-B14F-4D97-AF65-F5344CB8AC3E}">
        <p14:creationId xmlns:p14="http://schemas.microsoft.com/office/powerpoint/2010/main" val="1982409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It’s our job to watch out for each other and to guard our own heart: Hebrews 12:14-15…</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“Make every effort to live in peace with all men and to be holy; without holiness no one will see the Lord. See to it that no one misses the grace of God and that no bitter root grows up to cause trouble and defile many.”</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b="1" u="sng" kern="1200" dirty="0" smtClean="0">
                <a:solidFill>
                  <a:schemeClr val="tx1"/>
                </a:solidFill>
                <a:effectLst/>
                <a:latin typeface="Arial" panose="020B0604020202020204" pitchFamily="34" charset="0"/>
                <a:ea typeface="+mn-ea"/>
                <a:cs typeface="Arial" panose="020B0604020202020204" pitchFamily="34" charset="0"/>
              </a:rPr>
              <a:t>Peace</a:t>
            </a:r>
            <a:r>
              <a:rPr lang="en-US" sz="1200" kern="1200" dirty="0" smtClean="0">
                <a:solidFill>
                  <a:schemeClr val="tx1"/>
                </a:solidFill>
                <a:effectLst/>
                <a:latin typeface="Arial" panose="020B0604020202020204" pitchFamily="34" charset="0"/>
                <a:ea typeface="+mn-ea"/>
                <a:cs typeface="Arial" panose="020B0604020202020204" pitchFamily="34" charset="0"/>
              </a:rPr>
              <a:t> sanctifies and </a:t>
            </a:r>
            <a:r>
              <a:rPr lang="en-US" sz="1200" b="1" u="sng" kern="1200" dirty="0" smtClean="0">
                <a:solidFill>
                  <a:schemeClr val="tx1"/>
                </a:solidFill>
                <a:effectLst/>
                <a:latin typeface="Arial" panose="020B0604020202020204" pitchFamily="34" charset="0"/>
                <a:ea typeface="+mn-ea"/>
                <a:cs typeface="Arial" panose="020B0604020202020204" pitchFamily="34" charset="0"/>
              </a:rPr>
              <a:t>bitterness</a:t>
            </a:r>
            <a:r>
              <a:rPr lang="en-US" sz="1200" kern="1200" dirty="0" smtClean="0">
                <a:solidFill>
                  <a:schemeClr val="tx1"/>
                </a:solidFill>
                <a:effectLst/>
                <a:latin typeface="Arial" panose="020B0604020202020204" pitchFamily="34" charset="0"/>
                <a:ea typeface="+mn-ea"/>
                <a:cs typeface="Arial" panose="020B0604020202020204" pitchFamily="34" charset="0"/>
              </a:rPr>
              <a:t> defiles…</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 “bitter” is a word closely associated with resentment and cursing… a heart bent against someone else… result of festering unforgiveness…</a:t>
            </a: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Opposite of God’s desire for the church…</a:t>
            </a:r>
          </a:p>
          <a:p>
            <a:pPr lvl="1"/>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Unity, love for one another is what sets us apart, makes us holy… bitterness does the opposite…</a:t>
            </a:r>
            <a:endParaRPr lang="en-US" dirty="0"/>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8</a:t>
            </a:fld>
            <a:endParaRPr lang="en-US" altLang="en-US"/>
          </a:p>
        </p:txBody>
      </p:sp>
    </p:spTree>
    <p:extLst>
      <p:ext uri="{BB962C8B-B14F-4D97-AF65-F5344CB8AC3E}">
        <p14:creationId xmlns:p14="http://schemas.microsoft.com/office/powerpoint/2010/main" val="364029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a:r>
              <a:rPr lang="en-US" sz="1200" kern="1200" dirty="0" smtClean="0">
                <a:solidFill>
                  <a:schemeClr val="tx1"/>
                </a:solidFill>
                <a:effectLst/>
                <a:latin typeface="Arial" panose="020B0604020202020204" pitchFamily="34" charset="0"/>
                <a:ea typeface="+mn-ea"/>
                <a:cs typeface="Arial" panose="020B0604020202020204" pitchFamily="34" charset="0"/>
              </a:rPr>
              <a:t>So Jesus tells us to forgive: </a:t>
            </a:r>
            <a:r>
              <a:rPr lang="en-US" sz="1200" i="1" kern="1200" dirty="0" smtClean="0">
                <a:solidFill>
                  <a:schemeClr val="tx1"/>
                </a:solidFill>
                <a:effectLst/>
                <a:latin typeface="Arial" panose="020B0604020202020204" pitchFamily="34" charset="0"/>
                <a:ea typeface="+mn-ea"/>
                <a:cs typeface="Arial" panose="020B0604020202020204" pitchFamily="34" charset="0"/>
              </a:rPr>
              <a:t>vv. 3-4</a:t>
            </a:r>
            <a:r>
              <a:rPr lang="en-US" sz="1200" kern="1200" dirty="0" smtClean="0">
                <a:solidFill>
                  <a:schemeClr val="tx1"/>
                </a:solidFill>
                <a:effectLst/>
                <a:latin typeface="Arial" panose="020B0604020202020204" pitchFamily="34" charset="0"/>
                <a:ea typeface="+mn-ea"/>
                <a:cs typeface="Arial" panose="020B0604020202020204" pitchFamily="34" charset="0"/>
              </a:rPr>
              <a:t>…</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AA6718E-89B6-40A7-8C60-FC298CCBDF79}" type="slidenum">
              <a:rPr lang="en-US" altLang="en-US" smtClean="0"/>
              <a:pPr>
                <a:defRPr/>
              </a:pPr>
              <a:t>9</a:t>
            </a:fld>
            <a:endParaRPr lang="en-US" altLang="en-US"/>
          </a:p>
        </p:txBody>
      </p:sp>
    </p:spTree>
    <p:extLst>
      <p:ext uri="{BB962C8B-B14F-4D97-AF65-F5344CB8AC3E}">
        <p14:creationId xmlns:p14="http://schemas.microsoft.com/office/powerpoint/2010/main" val="87049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D3BD137-B399-4647-BE01-0C1CF17C3C2B}" type="slidenum">
              <a:rPr lang="en-US" altLang="en-US" smtClean="0"/>
              <a:pPr>
                <a:defRPr/>
              </a:pPr>
              <a:t>‹#›</a:t>
            </a:fld>
            <a:endParaRPr lang="en-US" altLang="en-US"/>
          </a:p>
        </p:txBody>
      </p:sp>
    </p:spTree>
    <p:extLst>
      <p:ext uri="{BB962C8B-B14F-4D97-AF65-F5344CB8AC3E}">
        <p14:creationId xmlns:p14="http://schemas.microsoft.com/office/powerpoint/2010/main" val="308090109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233F03F-157E-4115-8C98-11AE92758474}" type="slidenum">
              <a:rPr lang="en-US" altLang="en-US" smtClean="0"/>
              <a:pPr>
                <a:defRPr/>
              </a:pPr>
              <a:t>‹#›</a:t>
            </a:fld>
            <a:endParaRPr lang="en-US" altLang="en-US"/>
          </a:p>
        </p:txBody>
      </p:sp>
    </p:spTree>
    <p:extLst>
      <p:ext uri="{BB962C8B-B14F-4D97-AF65-F5344CB8AC3E}">
        <p14:creationId xmlns:p14="http://schemas.microsoft.com/office/powerpoint/2010/main" val="1886070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7D591F0-59F7-4F66-9478-C7A5AF63789A}" type="slidenum">
              <a:rPr lang="en-US" altLang="en-US" smtClean="0"/>
              <a:pPr>
                <a:defRPr/>
              </a:pPr>
              <a:t>‹#›</a:t>
            </a:fld>
            <a:endParaRPr lang="en-US" altLang="en-US"/>
          </a:p>
        </p:txBody>
      </p:sp>
    </p:spTree>
    <p:extLst>
      <p:ext uri="{BB962C8B-B14F-4D97-AF65-F5344CB8AC3E}">
        <p14:creationId xmlns:p14="http://schemas.microsoft.com/office/powerpoint/2010/main" val="69003545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D06EAC8-817D-4179-AEA3-4300C27864D2}" type="slidenum">
              <a:rPr lang="en-US" altLang="en-US" smtClean="0"/>
              <a:pPr>
                <a:defRPr/>
              </a:pPr>
              <a:t>‹#›</a:t>
            </a:fld>
            <a:endParaRPr lang="en-US" altLang="en-US"/>
          </a:p>
        </p:txBody>
      </p:sp>
    </p:spTree>
    <p:extLst>
      <p:ext uri="{BB962C8B-B14F-4D97-AF65-F5344CB8AC3E}">
        <p14:creationId xmlns:p14="http://schemas.microsoft.com/office/powerpoint/2010/main" val="36645813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E09550-0973-48A2-8F87-9797B425D9CC}" type="slidenum">
              <a:rPr lang="en-US" altLang="en-US" smtClean="0"/>
              <a:pPr>
                <a:defRPr/>
              </a:pPr>
              <a:t>‹#›</a:t>
            </a:fld>
            <a:endParaRPr lang="en-US" altLang="en-US"/>
          </a:p>
        </p:txBody>
      </p:sp>
    </p:spTree>
    <p:extLst>
      <p:ext uri="{BB962C8B-B14F-4D97-AF65-F5344CB8AC3E}">
        <p14:creationId xmlns:p14="http://schemas.microsoft.com/office/powerpoint/2010/main" val="357684732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DBCD87-1472-4B53-8554-1B1F0B925207}" type="slidenum">
              <a:rPr lang="en-US" altLang="en-US" smtClean="0"/>
              <a:pPr>
                <a:defRPr/>
              </a:pPr>
              <a:t>‹#›</a:t>
            </a:fld>
            <a:endParaRPr lang="en-US" altLang="en-US"/>
          </a:p>
        </p:txBody>
      </p:sp>
    </p:spTree>
    <p:extLst>
      <p:ext uri="{BB962C8B-B14F-4D97-AF65-F5344CB8AC3E}">
        <p14:creationId xmlns:p14="http://schemas.microsoft.com/office/powerpoint/2010/main" val="230465664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446C22BB-ABCB-4CDE-B11A-218BF1B04DB5}" type="slidenum">
              <a:rPr lang="en-US" altLang="en-US" smtClean="0"/>
              <a:pPr>
                <a:defRPr/>
              </a:pPr>
              <a:t>‹#›</a:t>
            </a:fld>
            <a:endParaRPr lang="en-US" altLang="en-US"/>
          </a:p>
        </p:txBody>
      </p:sp>
    </p:spTree>
    <p:extLst>
      <p:ext uri="{BB962C8B-B14F-4D97-AF65-F5344CB8AC3E}">
        <p14:creationId xmlns:p14="http://schemas.microsoft.com/office/powerpoint/2010/main" val="127821374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491E50F-2569-4B49-91B9-BD0F611FFE4F}" type="slidenum">
              <a:rPr lang="en-US" altLang="en-US" smtClean="0"/>
              <a:pPr>
                <a:defRPr/>
              </a:pPr>
              <a:t>‹#›</a:t>
            </a:fld>
            <a:endParaRPr lang="en-US" altLang="en-US"/>
          </a:p>
        </p:txBody>
      </p:sp>
    </p:spTree>
    <p:extLst>
      <p:ext uri="{BB962C8B-B14F-4D97-AF65-F5344CB8AC3E}">
        <p14:creationId xmlns:p14="http://schemas.microsoft.com/office/powerpoint/2010/main" val="13945457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4582E1DF-E0DB-44B8-B59C-E6CE0A3DBD8F}" type="slidenum">
              <a:rPr lang="en-US" altLang="en-US" smtClean="0"/>
              <a:pPr>
                <a:defRPr/>
              </a:pPr>
              <a:t>‹#›</a:t>
            </a:fld>
            <a:endParaRPr lang="en-US" altLang="en-US"/>
          </a:p>
        </p:txBody>
      </p:sp>
    </p:spTree>
    <p:extLst>
      <p:ext uri="{BB962C8B-B14F-4D97-AF65-F5344CB8AC3E}">
        <p14:creationId xmlns:p14="http://schemas.microsoft.com/office/powerpoint/2010/main" val="116566096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F17F4B4-23A9-4B40-9AE0-89C0C814BB0F}" type="slidenum">
              <a:rPr lang="en-US" altLang="en-US" smtClean="0"/>
              <a:pPr>
                <a:defRPr/>
              </a:pPr>
              <a:t>‹#›</a:t>
            </a:fld>
            <a:endParaRPr lang="en-US" altLang="en-US"/>
          </a:p>
        </p:txBody>
      </p:sp>
    </p:spTree>
    <p:extLst>
      <p:ext uri="{BB962C8B-B14F-4D97-AF65-F5344CB8AC3E}">
        <p14:creationId xmlns:p14="http://schemas.microsoft.com/office/powerpoint/2010/main" val="222285572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41CC6D8-30D7-4DB7-A625-5DFD8D77B21B}" type="slidenum">
              <a:rPr lang="en-US" altLang="en-US" smtClean="0"/>
              <a:pPr>
                <a:defRPr/>
              </a:pPr>
              <a:t>‹#›</a:t>
            </a:fld>
            <a:endParaRPr lang="en-US" altLang="en-US"/>
          </a:p>
        </p:txBody>
      </p:sp>
    </p:spTree>
    <p:extLst>
      <p:ext uri="{BB962C8B-B14F-4D97-AF65-F5344CB8AC3E}">
        <p14:creationId xmlns:p14="http://schemas.microsoft.com/office/powerpoint/2010/main" val="2134900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35E22CB-105D-4166-8D9D-F25F92D9D2B9}" type="slidenum">
              <a:rPr lang="en-US" altLang="en-US" smtClean="0"/>
              <a:pPr>
                <a:defRPr/>
              </a:pPr>
              <a:t>‹#›</a:t>
            </a:fld>
            <a:endParaRPr lang="en-US" altLang="en-US"/>
          </a:p>
        </p:txBody>
      </p:sp>
    </p:spTree>
    <p:extLst>
      <p:ext uri="{BB962C8B-B14F-4D97-AF65-F5344CB8AC3E}">
        <p14:creationId xmlns:p14="http://schemas.microsoft.com/office/powerpoint/2010/main" val="20447200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2947754" y="6088559"/>
            <a:ext cx="9244246" cy="769441"/>
          </a:xfrm>
          <a:prstGeom prst="rect">
            <a:avLst/>
          </a:prstGeom>
          <a:noFill/>
        </p:spPr>
        <p:txBody>
          <a:bodyPr wrap="square" lIns="91440" tIns="45720" rIns="91440" bIns="45720">
            <a:spAutoFit/>
          </a:bodyPr>
          <a:lstStyle/>
          <a:p>
            <a:pPr algn="r"/>
            <a:r>
              <a:rPr lang="en-US" sz="4400" b="1" cap="none" spc="0" dirty="0" smtClean="0">
                <a:ln w="15875">
                  <a:solidFill>
                    <a:schemeClr val="tx1"/>
                  </a:solidFill>
                  <a:prstDash val="solid"/>
                </a:ln>
                <a:solidFill>
                  <a:schemeClr val="bg1"/>
                </a:solidFill>
                <a:effectLst>
                  <a:outerShdw dist="38100" dir="2700000" algn="bl" rotWithShape="0">
                    <a:schemeClr val="accent5"/>
                  </a:outerShdw>
                </a:effectLst>
                <a:latin typeface="Segoe UI Black" panose="020B0A02040204020203" pitchFamily="34" charset="0"/>
                <a:ea typeface="Segoe UI Black" panose="020B0A02040204020203" pitchFamily="34" charset="0"/>
                <a:cs typeface="Arial Unicode MS" panose="020B0604020202020204" pitchFamily="34" charset="-128"/>
              </a:rPr>
              <a:t>Part </a:t>
            </a:r>
            <a:r>
              <a:rPr lang="en-US" sz="4400" b="1" cap="none" spc="0" dirty="0" smtClean="0">
                <a:ln w="15875">
                  <a:solidFill>
                    <a:schemeClr val="tx1"/>
                  </a:solidFill>
                  <a:prstDash val="solid"/>
                </a:ln>
                <a:solidFill>
                  <a:schemeClr val="bg1"/>
                </a:solidFill>
                <a:effectLst>
                  <a:outerShdw dist="38100" dir="2700000" algn="bl" rotWithShape="0">
                    <a:schemeClr val="accent5"/>
                  </a:outerShdw>
                </a:effectLst>
                <a:latin typeface="Segoe UI Black" panose="020B0A02040204020203" pitchFamily="34" charset="0"/>
                <a:ea typeface="Segoe UI Black" panose="020B0A02040204020203" pitchFamily="34" charset="0"/>
                <a:cs typeface="Arial Unicode MS" panose="020B0604020202020204" pitchFamily="34" charset="-128"/>
              </a:rPr>
              <a:t>3: Why Forgive?</a:t>
            </a:r>
            <a:endParaRPr lang="en-US" sz="4400" b="1" cap="none" spc="0" dirty="0" smtClean="0">
              <a:ln w="15875">
                <a:solidFill>
                  <a:schemeClr val="tx1"/>
                </a:solidFill>
                <a:prstDash val="solid"/>
              </a:ln>
              <a:solidFill>
                <a:schemeClr val="bg1"/>
              </a:solidFill>
              <a:effectLst>
                <a:outerShdw dist="38100" dir="2700000" algn="bl" rotWithShape="0">
                  <a:schemeClr val="accent5"/>
                </a:outerShdw>
              </a:effectLst>
              <a:latin typeface="Segoe UI Black" panose="020B0A02040204020203" pitchFamily="34" charset="0"/>
              <a:ea typeface="Segoe UI Black" panose="020B0A02040204020203" pitchFamily="34" charset="0"/>
              <a:cs typeface="Arial Unicode MS" panose="020B0604020202020204" pitchFamily="34" charset="-128"/>
            </a:endParaRPr>
          </a:p>
        </p:txBody>
      </p:sp>
      <p:sp>
        <p:nvSpPr>
          <p:cNvPr id="6" name="WordArt 4"/>
          <p:cNvSpPr>
            <a:spLocks noChangeArrowheads="1" noChangeShapeType="1" noTextEdit="1"/>
          </p:cNvSpPr>
          <p:nvPr/>
        </p:nvSpPr>
        <p:spPr bwMode="auto">
          <a:xfrm>
            <a:off x="381000" y="3650159"/>
            <a:ext cx="10058400" cy="2438400"/>
          </a:xfrm>
          <a:prstGeom prst="rect">
            <a:avLst/>
          </a:prstGeom>
        </p:spPr>
        <p:txBody>
          <a:bodyPr wrap="none" fromWordArt="1">
            <a:prstTxWarp prst="textPlain">
              <a:avLst>
                <a:gd name="adj" fmla="val 50000"/>
              </a:avLst>
            </a:prstTxWarp>
          </a:bodyPr>
          <a:lstStyle/>
          <a:p>
            <a:pPr algn="ctr" rtl="0">
              <a:buNone/>
            </a:pPr>
            <a:r>
              <a:rPr lang="en-US" sz="3600" b="1" kern="10" spc="0" dirty="0" smtClean="0">
                <a:ln w="15875">
                  <a:solidFill>
                    <a:srgbClr val="1F497D"/>
                  </a:solidFill>
                  <a:round/>
                  <a:headEnd/>
                  <a:tailEnd/>
                </a:ln>
                <a:solidFill>
                  <a:srgbClr val="EEECE1">
                    <a:alpha val="75000"/>
                  </a:srgbClr>
                </a:solidFill>
                <a:effectLst>
                  <a:outerShdw dist="29783" dir="1514402" algn="ctr" rotWithShape="0">
                    <a:srgbClr val="D8D8D8">
                      <a:alpha val="74998"/>
                    </a:srgbClr>
                  </a:outerShdw>
                </a:effectLst>
                <a:latin typeface="Bookman Old Style" panose="02050604050505020204" pitchFamily="18" charset="0"/>
              </a:rPr>
              <a:t>Forgiveness</a:t>
            </a:r>
            <a:endParaRPr lang="en-US" sz="3600" b="1" kern="10" spc="0" dirty="0">
              <a:ln w="15875">
                <a:solidFill>
                  <a:srgbClr val="1F497D"/>
                </a:solidFill>
                <a:round/>
                <a:headEnd/>
                <a:tailEnd/>
              </a:ln>
              <a:solidFill>
                <a:srgbClr val="EEECE1">
                  <a:alpha val="75000"/>
                </a:srgbClr>
              </a:solidFill>
              <a:effectLst>
                <a:outerShdw dist="29783" dir="1514402" algn="ctr" rotWithShape="0">
                  <a:srgbClr val="D8D8D8">
                    <a:alpha val="74998"/>
                  </a:srgbClr>
                </a:outerShdw>
              </a:effectLst>
              <a:latin typeface="Bookman Old Style" panose="02050604050505020204"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637309" y="5334000"/>
            <a:ext cx="10668000" cy="1265854"/>
          </a:xfrm>
          <a:prstGeom prst="rect">
            <a:avLst/>
          </a:prstGeom>
          <a:noFill/>
        </p:spPr>
        <p:txBody>
          <a:bodyPr wrap="none" fromWordArt="1">
            <a:prstTxWarp prst="textPlain">
              <a:avLst>
                <a:gd name="adj" fmla="val 50000"/>
              </a:avLst>
            </a:prstTxWarp>
          </a:bodyPr>
          <a:lstStyle/>
          <a:p>
            <a:pPr algn="ctr">
              <a:defRPr/>
            </a:pPr>
            <a:r>
              <a:rPr lang="en-US" b="0"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Forgiveness has great </a:t>
            </a:r>
            <a:r>
              <a:rPr lang="en-US" b="0" u="sng"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power</a:t>
            </a:r>
            <a:endParaRPr lang="en-US" b="0" u="sng" kern="10" dirty="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6466012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67400" y="839983"/>
            <a:ext cx="6019800" cy="3785652"/>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800" b="0" dirty="0" smtClean="0">
                <a:effectLst>
                  <a:outerShdw blurRad="38100" dist="38100" dir="2700000" algn="tl">
                    <a:srgbClr val="000000">
                      <a:alpha val="43137"/>
                    </a:srgbClr>
                  </a:outerShdw>
                </a:effectLst>
                <a:latin typeface="Garamond" panose="02020404030301010803" pitchFamily="18" charset="0"/>
              </a:rPr>
              <a:t>“</a:t>
            </a:r>
            <a:r>
              <a:rPr lang="en-US" altLang="en-US" sz="4800" b="0" i="1" dirty="0">
                <a:solidFill>
                  <a:srgbClr val="C00000"/>
                </a:solidFill>
                <a:effectLst>
                  <a:outerShdw blurRad="38100" dist="38100" dir="2700000" algn="tl">
                    <a:srgbClr val="000000">
                      <a:alpha val="43137"/>
                    </a:srgbClr>
                  </a:outerShdw>
                </a:effectLst>
                <a:latin typeface="Garamond" panose="02020404030301010803" pitchFamily="18" charset="0"/>
              </a:rPr>
              <a:t>If you forgive anyone his sins, they are forgiven; if you do not forgive them, they are not forgiven</a:t>
            </a:r>
            <a:r>
              <a:rPr lang="en-US" altLang="en-US" sz="4800" b="0" dirty="0" smtClean="0">
                <a:effectLst>
                  <a:outerShdw blurRad="38100" dist="38100" dir="2700000" algn="tl">
                    <a:srgbClr val="000000">
                      <a:alpha val="43137"/>
                    </a:srgbClr>
                  </a:outerShdw>
                </a:effectLst>
                <a:latin typeface="Garamond" panose="02020404030301010803" pitchFamily="18" charset="0"/>
              </a:rPr>
              <a:t>.”</a:t>
            </a:r>
            <a:endParaRPr lang="en-US" altLang="en-US" sz="48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800" dirty="0" smtClean="0">
                <a:effectLst>
                  <a:outerShdw blurRad="38100" dist="38100" dir="2700000" algn="tl">
                    <a:srgbClr val="000000">
                      <a:alpha val="43137"/>
                    </a:srgbClr>
                  </a:outerShdw>
                </a:effectLst>
                <a:latin typeface="Garamond" panose="02020404030301010803" pitchFamily="18" charset="0"/>
              </a:rPr>
              <a:t>—John 20:23</a:t>
            </a:r>
            <a:endParaRPr lang="en-US" altLang="en-US" sz="4800" dirty="0">
              <a:effectLst>
                <a:outerShdw blurRad="38100" dist="38100" dir="2700000" algn="tl">
                  <a:srgbClr val="000000">
                    <a:alpha val="43137"/>
                  </a:srgbClr>
                </a:outerShdw>
              </a:effectLst>
              <a:latin typeface="Garamond" panose="02020404030301010803" pitchFamily="18" charset="0"/>
            </a:endParaRPr>
          </a:p>
        </p:txBody>
      </p:sp>
      <p:pic>
        <p:nvPicPr>
          <p:cNvPr id="4" name="Picture 3"/>
          <p:cNvPicPr>
            <a:picLocks noChangeAspect="1"/>
          </p:cNvPicPr>
          <p:nvPr/>
        </p:nvPicPr>
        <p:blipFill rotWithShape="1">
          <a:blip r:embed="rId3"/>
          <a:srcRect l="13071" r="13071"/>
          <a:stretch/>
        </p:blipFill>
        <p:spPr>
          <a:xfrm>
            <a:off x="457200" y="332509"/>
            <a:ext cx="4800600" cy="4800600"/>
          </a:xfrm>
          <a:prstGeom prst="rect">
            <a:avLst/>
          </a:prstGeom>
          <a:ln w="88900" cap="sq" cmpd="thickThin">
            <a:solidFill>
              <a:srgbClr val="000000"/>
            </a:solidFill>
            <a:prstDash val="solid"/>
            <a:miter lim="800000"/>
          </a:ln>
          <a:effectLst>
            <a:innerShdw blurRad="76200">
              <a:srgbClr val="000000"/>
            </a:innerShdw>
          </a:effectLst>
        </p:spPr>
      </p:pic>
      <p:sp>
        <p:nvSpPr>
          <p:cNvPr id="6" name="Text Box 2"/>
          <p:cNvSpPr txBox="1">
            <a:spLocks noChangeArrowheads="1"/>
          </p:cNvSpPr>
          <p:nvPr/>
        </p:nvSpPr>
        <p:spPr bwMode="auto">
          <a:xfrm>
            <a:off x="152400" y="5410200"/>
            <a:ext cx="11734800" cy="1107996"/>
          </a:xfrm>
          <a:prstGeom prst="rect">
            <a:avLst/>
          </a:prstGeom>
          <a:noFill/>
          <a:ln>
            <a:noFill/>
          </a:ln>
          <a:effectLst/>
          <a:extLst/>
        </p:spPr>
        <p:txBody>
          <a:bodyPr wrap="square">
            <a:spAutoFit/>
          </a:bodyPr>
          <a:lstStyle/>
          <a:p>
            <a:pPr algn="ctr" eaLnBrk="1" hangingPunct="1">
              <a:defRPr/>
            </a:pPr>
            <a:r>
              <a:rPr lang="en-US" altLang="en-US" sz="6600" b="0" dirty="0" smtClean="0">
                <a:effectLst>
                  <a:outerShdw blurRad="38100" dist="38100" dir="2700000" algn="tl">
                    <a:srgbClr val="000000"/>
                  </a:outerShdw>
                </a:effectLst>
                <a:latin typeface="Garamond" panose="02020404030301010803" pitchFamily="18" charset="0"/>
              </a:rPr>
              <a:t>Power to </a:t>
            </a:r>
            <a:r>
              <a:rPr lang="en-US" altLang="en-US" sz="6600" u="sng" dirty="0" smtClean="0">
                <a:effectLst>
                  <a:outerShdw blurRad="38100" dist="38100" dir="2700000" algn="tl">
                    <a:srgbClr val="000000"/>
                  </a:outerShdw>
                </a:effectLst>
                <a:latin typeface="Garamond" panose="02020404030301010803" pitchFamily="18" charset="0"/>
              </a:rPr>
              <a:t>bless</a:t>
            </a:r>
            <a:r>
              <a:rPr lang="en-US" altLang="en-US" sz="6600" b="0" dirty="0" smtClean="0">
                <a:effectLst>
                  <a:outerShdw blurRad="38100" dist="38100" dir="2700000" algn="tl">
                    <a:srgbClr val="000000"/>
                  </a:outerShdw>
                </a:effectLst>
                <a:latin typeface="Garamond" panose="02020404030301010803" pitchFamily="18" charset="0"/>
              </a:rPr>
              <a:t> and to </a:t>
            </a:r>
            <a:r>
              <a:rPr lang="en-US" altLang="en-US" sz="6600" u="sng" dirty="0" smtClean="0">
                <a:effectLst>
                  <a:outerShdw blurRad="38100" dist="38100" dir="2700000" algn="tl">
                    <a:srgbClr val="000000"/>
                  </a:outerShdw>
                </a:effectLst>
                <a:latin typeface="Garamond" panose="02020404030301010803" pitchFamily="18" charset="0"/>
              </a:rPr>
              <a:t>forgive</a:t>
            </a:r>
            <a:r>
              <a:rPr lang="en-US" altLang="en-US" sz="6600" b="0" dirty="0" smtClean="0">
                <a:effectLst>
                  <a:outerShdw blurRad="38100" dist="38100" dir="2700000" algn="tl">
                    <a:srgbClr val="000000"/>
                  </a:outerShdw>
                </a:effectLst>
                <a:latin typeface="Garamond" panose="02020404030301010803" pitchFamily="18" charset="0"/>
              </a:rPr>
              <a:t>.</a:t>
            </a:r>
            <a:endParaRPr lang="en-US" altLang="en-US" sz="6600" b="0" dirty="0">
              <a:effectLst>
                <a:outerShdw blurRad="38100" dist="38100" dir="2700000" algn="tl">
                  <a:srgbClr val="000000"/>
                </a:outerShdw>
              </a:effectLst>
              <a:latin typeface="Garamond" panose="02020404030301010803" pitchFamily="18" charset="0"/>
            </a:endParaRPr>
          </a:p>
        </p:txBody>
      </p:sp>
    </p:spTree>
    <p:extLst>
      <p:ext uri="{BB962C8B-B14F-4D97-AF65-F5344CB8AC3E}">
        <p14:creationId xmlns:p14="http://schemas.microsoft.com/office/powerpoint/2010/main" val="17644919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400" y="5253182"/>
            <a:ext cx="11734800" cy="1323439"/>
          </a:xfrm>
          <a:prstGeom prst="rect">
            <a:avLst/>
          </a:prstGeom>
          <a:noFill/>
          <a:ln>
            <a:noFill/>
          </a:ln>
          <a:effectLst/>
          <a:extLst/>
        </p:spPr>
        <p:txBody>
          <a:bodyPr wrap="square">
            <a:spAutoFit/>
          </a:bodyPr>
          <a:lstStyle/>
          <a:p>
            <a:pPr algn="ctr" eaLnBrk="1" hangingPunct="1">
              <a:defRPr/>
            </a:pPr>
            <a:r>
              <a:rPr lang="en-US" altLang="en-US" sz="8000" b="0" dirty="0" smtClean="0">
                <a:effectLst>
                  <a:outerShdw blurRad="38100" dist="38100" dir="2700000" algn="tl">
                    <a:srgbClr val="000000"/>
                  </a:outerShdw>
                </a:effectLst>
                <a:latin typeface="Garamond" panose="02020404030301010803" pitchFamily="18" charset="0"/>
              </a:rPr>
              <a:t>Power to move </a:t>
            </a:r>
            <a:r>
              <a:rPr lang="en-US" altLang="en-US" sz="8000" u="sng" dirty="0" smtClean="0">
                <a:effectLst>
                  <a:outerShdw blurRad="38100" dist="38100" dir="2700000" algn="tl">
                    <a:srgbClr val="000000"/>
                  </a:outerShdw>
                </a:effectLst>
                <a:latin typeface="Garamond" panose="02020404030301010803" pitchFamily="18" charset="0"/>
              </a:rPr>
              <a:t>forward</a:t>
            </a:r>
            <a:endParaRPr lang="en-US" altLang="en-US" sz="8000" b="0" dirty="0">
              <a:effectLst>
                <a:outerShdw blurRad="38100" dist="38100" dir="2700000" algn="tl">
                  <a:srgbClr val="000000"/>
                </a:outerShdw>
              </a:effectLst>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381000" y="152400"/>
            <a:ext cx="11506200" cy="5080000"/>
          </a:xfrm>
          <a:prstGeom prst="rightArrow">
            <a:avLst>
              <a:gd name="adj1" fmla="val 80545"/>
              <a:gd name="adj2" fmla="val 44545"/>
            </a:avLst>
          </a:prstGeom>
        </p:spPr>
      </p:pic>
    </p:spTree>
    <p:extLst>
      <p:ext uri="{BB962C8B-B14F-4D97-AF65-F5344CB8AC3E}">
        <p14:creationId xmlns:p14="http://schemas.microsoft.com/office/powerpoint/2010/main" val="30486320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139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ext Box 2"/>
          <p:cNvSpPr txBox="1">
            <a:spLocks noChangeArrowheads="1"/>
          </p:cNvSpPr>
          <p:nvPr/>
        </p:nvSpPr>
        <p:spPr bwMode="auto">
          <a:xfrm>
            <a:off x="0" y="3687901"/>
            <a:ext cx="12192000" cy="3170099"/>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000" b="0" dirty="0" smtClean="0">
                <a:effectLst>
                  <a:outerShdw blurRad="38100" dist="38100" dir="2700000" algn="tl">
                    <a:srgbClr val="000000">
                      <a:alpha val="43137"/>
                    </a:srgbClr>
                  </a:outerShdw>
                </a:effectLst>
                <a:latin typeface="Garamond" panose="02020404030301010803" pitchFamily="18" charset="0"/>
              </a:rPr>
              <a:t>“</a:t>
            </a:r>
            <a:r>
              <a:rPr lang="en-US" altLang="en-US" sz="4000" b="0" dirty="0">
                <a:effectLst>
                  <a:outerShdw blurRad="38100" dist="38100" dir="2700000" algn="tl">
                    <a:srgbClr val="000000">
                      <a:alpha val="43137"/>
                    </a:srgbClr>
                  </a:outerShdw>
                </a:effectLst>
                <a:latin typeface="Garamond" panose="02020404030301010803" pitchFamily="18" charset="0"/>
              </a:rPr>
              <a:t>The apostles said to the Lord, “Increase our faith!” </a:t>
            </a:r>
            <a:endParaRPr lang="en-US" altLang="en-US" sz="4000" b="0" dirty="0" smtClean="0">
              <a:effectLst>
                <a:outerShdw blurRad="38100" dist="38100" dir="2700000" algn="tl">
                  <a:srgbClr val="000000">
                    <a:alpha val="43137"/>
                  </a:srgbClr>
                </a:outerShdw>
              </a:effectLst>
              <a:latin typeface="Garamond" panose="02020404030301010803" pitchFamily="18" charset="0"/>
            </a:endParaRPr>
          </a:p>
          <a:p>
            <a:pPr algn="ctr" eaLnBrk="1" hangingPunct="1">
              <a:defRPr/>
            </a:pPr>
            <a:r>
              <a:rPr lang="en-US" altLang="en-US" sz="4000" b="0" dirty="0" smtClean="0">
                <a:effectLst>
                  <a:outerShdw blurRad="38100" dist="38100" dir="2700000" algn="tl">
                    <a:srgbClr val="000000">
                      <a:alpha val="43137"/>
                    </a:srgbClr>
                  </a:outerShdw>
                </a:effectLst>
                <a:latin typeface="Garamond" panose="02020404030301010803" pitchFamily="18" charset="0"/>
              </a:rPr>
              <a:t>He </a:t>
            </a:r>
            <a:r>
              <a:rPr lang="en-US" altLang="en-US" sz="4000" b="0" dirty="0">
                <a:effectLst>
                  <a:outerShdw blurRad="38100" dist="38100" dir="2700000" algn="tl">
                    <a:srgbClr val="000000">
                      <a:alpha val="43137"/>
                    </a:srgbClr>
                  </a:outerShdw>
                </a:effectLst>
                <a:latin typeface="Garamond" panose="02020404030301010803" pitchFamily="18" charset="0"/>
              </a:rPr>
              <a:t>replied,</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 “If you have faith as small as a mustard seed, you can say to this mulberry tree, ‘Be uprooted and planted in the sea,’ and it will obey </a:t>
            </a:r>
            <a:r>
              <a:rPr lang="en-US" altLang="en-US" sz="4000" b="0" dirty="0" smtClean="0">
                <a:solidFill>
                  <a:srgbClr val="C00000"/>
                </a:solidFill>
                <a:effectLst>
                  <a:outerShdw blurRad="38100" dist="38100" dir="2700000" algn="tl">
                    <a:srgbClr val="000000">
                      <a:alpha val="43137"/>
                    </a:srgbClr>
                  </a:outerShdw>
                </a:effectLst>
                <a:latin typeface="Garamond" panose="02020404030301010803" pitchFamily="18" charset="0"/>
              </a:rPr>
              <a:t>you</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a:t>
            </a:r>
            <a:r>
              <a:rPr lang="en-US" altLang="en-US" sz="4000" b="0" dirty="0" smtClean="0">
                <a:effectLst>
                  <a:outerShdw blurRad="38100" dist="38100" dir="2700000" algn="tl">
                    <a:srgbClr val="000000">
                      <a:alpha val="43137"/>
                    </a:srgbClr>
                  </a:outerShdw>
                </a:effectLst>
                <a:latin typeface="Garamond" panose="02020404030301010803" pitchFamily="18" charset="0"/>
              </a:rPr>
              <a:t>”</a:t>
            </a:r>
            <a:endParaRPr lang="en-US" altLang="en-US" sz="40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000" dirty="0" smtClean="0">
                <a:effectLst>
                  <a:outerShdw blurRad="38100" dist="38100" dir="2700000" algn="tl">
                    <a:srgbClr val="000000">
                      <a:alpha val="43137"/>
                    </a:srgbClr>
                  </a:outerShdw>
                </a:effectLst>
                <a:latin typeface="Garamond" panose="02020404030301010803" pitchFamily="18" charset="0"/>
              </a:rPr>
              <a:t>—Luke 17:5-6</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46835848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67400" y="505078"/>
            <a:ext cx="6019800" cy="4708981"/>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6000" b="0" i="1" dirty="0">
                <a:effectLst>
                  <a:outerShdw blurRad="38100" dist="38100" dir="2700000" algn="tl">
                    <a:srgbClr val="000000">
                      <a:alpha val="43137"/>
                    </a:srgbClr>
                  </a:outerShdw>
                </a:effectLst>
                <a:latin typeface="Garamond" panose="02020404030301010803" pitchFamily="18" charset="0"/>
              </a:rPr>
              <a:t>Above all, love each other deeply, because love covers over a multitude of sins</a:t>
            </a:r>
            <a:r>
              <a:rPr lang="en-US" altLang="en-US" sz="6000" b="0" dirty="0">
                <a:effectLst>
                  <a:outerShdw blurRad="38100" dist="38100" dir="2700000" algn="tl">
                    <a:srgbClr val="000000">
                      <a:alpha val="43137"/>
                    </a:srgbClr>
                  </a:outerShdw>
                </a:effectLst>
                <a:latin typeface="Garamond" panose="02020404030301010803" pitchFamily="18" charset="0"/>
              </a:rPr>
              <a:t>.</a:t>
            </a:r>
          </a:p>
          <a:p>
            <a:pPr algn="r" eaLnBrk="1" hangingPunct="1">
              <a:defRPr/>
            </a:pPr>
            <a:r>
              <a:rPr lang="en-US" altLang="en-US" sz="6000" dirty="0">
                <a:effectLst>
                  <a:outerShdw blurRad="38100" dist="38100" dir="2700000" algn="tl">
                    <a:srgbClr val="000000">
                      <a:alpha val="43137"/>
                    </a:srgbClr>
                  </a:outerShdw>
                </a:effectLst>
                <a:latin typeface="Garamond" panose="02020404030301010803" pitchFamily="18" charset="0"/>
              </a:rPr>
              <a:t>—1 Peter 4:8</a:t>
            </a:r>
          </a:p>
        </p:txBody>
      </p:sp>
      <p:sp>
        <p:nvSpPr>
          <p:cNvPr id="6" name="Text Box 2"/>
          <p:cNvSpPr txBox="1">
            <a:spLocks noChangeArrowheads="1"/>
          </p:cNvSpPr>
          <p:nvPr/>
        </p:nvSpPr>
        <p:spPr bwMode="auto">
          <a:xfrm>
            <a:off x="152400" y="5410200"/>
            <a:ext cx="11734800" cy="1107996"/>
          </a:xfrm>
          <a:prstGeom prst="rect">
            <a:avLst/>
          </a:prstGeom>
          <a:noFill/>
          <a:ln>
            <a:noFill/>
          </a:ln>
          <a:effectLst/>
          <a:extLst/>
        </p:spPr>
        <p:txBody>
          <a:bodyPr wrap="square">
            <a:spAutoFit/>
          </a:bodyPr>
          <a:lstStyle/>
          <a:p>
            <a:pPr algn="ctr" eaLnBrk="1" hangingPunct="1">
              <a:defRPr/>
            </a:pPr>
            <a:r>
              <a:rPr lang="en-US" altLang="en-US" sz="6600" b="0" dirty="0" smtClean="0">
                <a:effectLst>
                  <a:outerShdw blurRad="38100" dist="38100" dir="2700000" algn="tl">
                    <a:srgbClr val="000000"/>
                  </a:outerShdw>
                </a:effectLst>
                <a:latin typeface="Garamond" panose="02020404030301010803" pitchFamily="18" charset="0"/>
              </a:rPr>
              <a:t>Love never </a:t>
            </a:r>
            <a:r>
              <a:rPr lang="en-US" altLang="en-US" sz="6600" u="sng" dirty="0" smtClean="0">
                <a:effectLst>
                  <a:outerShdw blurRad="38100" dist="38100" dir="2700000" algn="tl">
                    <a:srgbClr val="000000"/>
                  </a:outerShdw>
                </a:effectLst>
                <a:latin typeface="Garamond" panose="02020404030301010803" pitchFamily="18" charset="0"/>
              </a:rPr>
              <a:t>fails</a:t>
            </a:r>
            <a:r>
              <a:rPr lang="en-US" altLang="en-US" sz="6600" b="0" dirty="0" smtClean="0">
                <a:effectLst>
                  <a:outerShdw blurRad="38100" dist="38100" dir="2700000" algn="tl">
                    <a:srgbClr val="000000"/>
                  </a:outerShdw>
                </a:effectLst>
                <a:latin typeface="Garamond" panose="02020404030301010803" pitchFamily="18" charset="0"/>
              </a:rPr>
              <a:t>.</a:t>
            </a:r>
            <a:endParaRPr lang="en-US" altLang="en-US" sz="6600" b="0" dirty="0">
              <a:effectLst>
                <a:outerShdw blurRad="38100" dist="38100" dir="2700000" algn="tl">
                  <a:srgbClr val="000000"/>
                </a:outerShdw>
              </a:effectLst>
              <a:latin typeface="Garamond" panose="02020404030301010803" pitchFamily="18" charset="0"/>
            </a:endParaRPr>
          </a:p>
        </p:txBody>
      </p:sp>
      <p:pic>
        <p:nvPicPr>
          <p:cNvPr id="4098" name="Picture 2" descr="Image result for love never fails"/>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23988" r="11201" b="451"/>
          <a:stretch/>
        </p:blipFill>
        <p:spPr bwMode="auto">
          <a:xfrm>
            <a:off x="457200" y="480030"/>
            <a:ext cx="5181600" cy="45378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9094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ext Box 2"/>
          <p:cNvSpPr txBox="1">
            <a:spLocks noChangeArrowheads="1"/>
          </p:cNvSpPr>
          <p:nvPr/>
        </p:nvSpPr>
        <p:spPr bwMode="auto">
          <a:xfrm>
            <a:off x="-6927" y="3962400"/>
            <a:ext cx="12192000" cy="1938992"/>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000" b="0" dirty="0" smtClean="0">
                <a:effectLst>
                  <a:outerShdw blurRad="38100" dist="38100" dir="2700000" algn="tl">
                    <a:srgbClr val="000000">
                      <a:alpha val="43137"/>
                    </a:srgbClr>
                  </a:outerShdw>
                </a:effectLst>
                <a:latin typeface="Garamond" panose="02020404030301010803" pitchFamily="18" charset="0"/>
              </a:rPr>
              <a:t>“</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For if you forgive men when they sin against you, your heavenly Father will also forgive you</a:t>
            </a:r>
            <a:r>
              <a:rPr lang="en-US" altLang="en-US" sz="4000" b="0" dirty="0" smtClean="0">
                <a:effectLst>
                  <a:outerShdw blurRad="38100" dist="38100" dir="2700000" algn="tl">
                    <a:srgbClr val="000000">
                      <a:alpha val="43137"/>
                    </a:srgbClr>
                  </a:outerShdw>
                </a:effectLst>
                <a:latin typeface="Garamond" panose="02020404030301010803" pitchFamily="18" charset="0"/>
              </a:rPr>
              <a:t>.”</a:t>
            </a:r>
            <a:endParaRPr lang="en-US" altLang="en-US" sz="40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000" dirty="0" smtClean="0">
                <a:effectLst>
                  <a:outerShdw blurRad="38100" dist="38100" dir="2700000" algn="tl">
                    <a:srgbClr val="000000">
                      <a:alpha val="43137"/>
                    </a:srgbClr>
                  </a:outerShdw>
                </a:effectLst>
                <a:latin typeface="Garamond" panose="02020404030301010803" pitchFamily="18" charset="0"/>
              </a:rPr>
              <a:t>—Matthew 6:14</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02410487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637309" y="5334000"/>
            <a:ext cx="10668000" cy="1265854"/>
          </a:xfrm>
          <a:prstGeom prst="rect">
            <a:avLst/>
          </a:prstGeom>
          <a:noFill/>
        </p:spPr>
        <p:txBody>
          <a:bodyPr wrap="none" fromWordArt="1">
            <a:prstTxWarp prst="textPlain">
              <a:avLst>
                <a:gd name="adj" fmla="val 50000"/>
              </a:avLst>
            </a:prstTxWarp>
          </a:bodyPr>
          <a:lstStyle/>
          <a:p>
            <a:pPr algn="ctr">
              <a:defRPr/>
            </a:pPr>
            <a:r>
              <a:rPr lang="en-US" b="0"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Forgiveness is a basic </a:t>
            </a:r>
            <a:r>
              <a:rPr lang="en-US" b="0" u="sng"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duty</a:t>
            </a:r>
            <a:endParaRPr lang="en-US" b="0" u="sng" kern="10" dirty="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11708991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826127"/>
            <a:ext cx="12226636" cy="4031873"/>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3200" b="0" dirty="0" smtClean="0">
                <a:effectLst>
                  <a:outerShdw blurRad="38100" dist="38100" dir="2700000" algn="tl">
                    <a:srgbClr val="000000">
                      <a:alpha val="43137"/>
                    </a:srgbClr>
                  </a:outerShdw>
                </a:effectLst>
                <a:latin typeface="Garamond" panose="02020404030301010803" pitchFamily="18" charset="0"/>
              </a:rPr>
              <a:t>“</a:t>
            </a:r>
            <a:r>
              <a:rPr lang="en-US" altLang="en-US" sz="3200" b="0" dirty="0" smtClean="0">
                <a:solidFill>
                  <a:srgbClr val="C00000"/>
                </a:solidFill>
                <a:effectLst>
                  <a:outerShdw blurRad="38100" dist="38100" dir="2700000" algn="tl">
                    <a:srgbClr val="000000">
                      <a:alpha val="43137"/>
                    </a:srgbClr>
                  </a:outerShdw>
                </a:effectLst>
                <a:latin typeface="Garamond" panose="02020404030301010803" pitchFamily="18" charset="0"/>
              </a:rPr>
              <a:t>Suppose </a:t>
            </a:r>
            <a:r>
              <a:rPr lang="en-US" altLang="en-US" sz="3200" b="0" dirty="0">
                <a:solidFill>
                  <a:srgbClr val="C00000"/>
                </a:solidFill>
                <a:effectLst>
                  <a:outerShdw blurRad="38100" dist="38100" dir="2700000" algn="tl">
                    <a:srgbClr val="000000">
                      <a:alpha val="43137"/>
                    </a:srgbClr>
                  </a:outerShdw>
                </a:effectLst>
                <a:latin typeface="Garamond" panose="02020404030301010803" pitchFamily="18" charset="0"/>
              </a:rPr>
              <a:t>one of you had a servant plowing or looking after the sheep. Would he say to the servant when he comes in from the field, ‘Come along now and sit down to eat’? Would he not rather say, ‘Prepare my supper, get yourself ready and wait on me while I eat and drink; after that you may eat and drink’? Would he thank the servant because he did what he was told to do? So you also, when you have done everything you were told to do, should say, ‘We are unworthy servants; we have only done our duty.’ </a:t>
            </a:r>
            <a:r>
              <a:rPr lang="en-US" altLang="en-US" sz="3200" b="0" dirty="0" smtClean="0">
                <a:effectLst>
                  <a:outerShdw blurRad="38100" dist="38100" dir="2700000" algn="tl">
                    <a:srgbClr val="000000">
                      <a:alpha val="43137"/>
                    </a:srgbClr>
                  </a:outerShdw>
                </a:effectLst>
                <a:latin typeface="Garamond" panose="02020404030301010803" pitchFamily="18" charset="0"/>
              </a:rPr>
              <a:t>”</a:t>
            </a:r>
            <a:endParaRPr lang="en-US" altLang="en-US" sz="32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3200" dirty="0" smtClean="0">
                <a:effectLst>
                  <a:outerShdw blurRad="38100" dist="38100" dir="2700000" algn="tl">
                    <a:srgbClr val="000000">
                      <a:alpha val="43137"/>
                    </a:srgbClr>
                  </a:outerShdw>
                </a:effectLst>
                <a:latin typeface="Garamond" panose="02020404030301010803" pitchFamily="18" charset="0"/>
              </a:rPr>
              <a:t>—Luke 17:1-10</a:t>
            </a:r>
            <a:endParaRPr lang="en-US" altLang="en-US" sz="32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15699698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8600" y="4953000"/>
            <a:ext cx="11734800" cy="1754326"/>
          </a:xfrm>
          <a:prstGeom prst="rect">
            <a:avLst/>
          </a:prstGeom>
          <a:noFill/>
          <a:ln>
            <a:noFill/>
          </a:ln>
          <a:effectLst/>
          <a:extLst/>
        </p:spPr>
        <p:txBody>
          <a:bodyPr wrap="square">
            <a:spAutoFit/>
          </a:bodyPr>
          <a:lstStyle/>
          <a:p>
            <a:pPr algn="ctr" eaLnBrk="1" hangingPunct="1">
              <a:defRPr/>
            </a:pPr>
            <a:r>
              <a:rPr lang="en-US" altLang="en-US" sz="5400" b="0" dirty="0" smtClean="0">
                <a:effectLst>
                  <a:outerShdw blurRad="38100" dist="38100" dir="2700000" algn="tl">
                    <a:srgbClr val="000000"/>
                  </a:outerShdw>
                </a:effectLst>
                <a:latin typeface="Garamond" panose="02020404030301010803" pitchFamily="18" charset="0"/>
              </a:rPr>
              <a:t>Forgiving others is a natural response to </a:t>
            </a:r>
            <a:r>
              <a:rPr lang="en-US" altLang="en-US" sz="5400" u="sng" dirty="0" smtClean="0">
                <a:effectLst>
                  <a:outerShdw blurRad="38100" dist="38100" dir="2700000" algn="tl">
                    <a:srgbClr val="000000"/>
                  </a:outerShdw>
                </a:effectLst>
                <a:latin typeface="Garamond" panose="02020404030301010803" pitchFamily="18" charset="0"/>
              </a:rPr>
              <a:t>receiving</a:t>
            </a:r>
            <a:r>
              <a:rPr lang="en-US" altLang="en-US" sz="5400" b="0" dirty="0" smtClean="0">
                <a:effectLst>
                  <a:outerShdw blurRad="38100" dist="38100" dir="2700000" algn="tl">
                    <a:srgbClr val="000000"/>
                  </a:outerShdw>
                </a:effectLst>
                <a:latin typeface="Garamond" panose="02020404030301010803" pitchFamily="18" charset="0"/>
              </a:rPr>
              <a:t> God’s forgiveness.</a:t>
            </a:r>
            <a:endParaRPr lang="en-US" altLang="en-US" sz="5400" u="sng" dirty="0">
              <a:effectLst>
                <a:outerShdw blurRad="38100" dist="38100" dir="2700000" algn="tl">
                  <a:srgbClr val="000000"/>
                </a:outerShdw>
              </a:effectLst>
              <a:latin typeface="Garamond" panose="02020404030301010803" pitchFamily="18" charset="0"/>
            </a:endParaRPr>
          </a:p>
        </p:txBody>
      </p:sp>
      <p:sp>
        <p:nvSpPr>
          <p:cNvPr id="4" name="Text Box 2"/>
          <p:cNvSpPr txBox="1">
            <a:spLocks noChangeArrowheads="1"/>
          </p:cNvSpPr>
          <p:nvPr/>
        </p:nvSpPr>
        <p:spPr bwMode="auto">
          <a:xfrm>
            <a:off x="6096000" y="621774"/>
            <a:ext cx="5749636" cy="3785652"/>
          </a:xfrm>
          <a:prstGeom prst="rect">
            <a:avLst/>
          </a:prstGeom>
          <a:noFill/>
          <a:ln>
            <a:noFill/>
          </a:ln>
          <a:effectLst/>
          <a:extLst/>
        </p:spPr>
        <p:txBody>
          <a:bodyPr wrap="square">
            <a:spAutoFit/>
          </a:bodyPr>
          <a:lstStyle/>
          <a:p>
            <a:pPr algn="ctr" eaLnBrk="1" hangingPunct="1">
              <a:defRPr/>
            </a:pPr>
            <a:r>
              <a:rPr lang="en-US" altLang="en-US" sz="4800" b="0" i="1" dirty="0">
                <a:solidFill>
                  <a:srgbClr val="C00000"/>
                </a:solidFill>
                <a:latin typeface="Garamond" panose="02020404030301010803" pitchFamily="18" charset="0"/>
              </a:rPr>
              <a:t>For if you forgive men when they sin against you, your heavenly Father will also forgive </a:t>
            </a:r>
            <a:r>
              <a:rPr lang="en-US" altLang="en-US" sz="4800" b="0" i="1" dirty="0" smtClean="0">
                <a:solidFill>
                  <a:srgbClr val="C00000"/>
                </a:solidFill>
                <a:latin typeface="Garamond" panose="02020404030301010803" pitchFamily="18" charset="0"/>
              </a:rPr>
              <a:t>you</a:t>
            </a:r>
            <a:r>
              <a:rPr lang="en-US" altLang="en-US" sz="4800" b="0" dirty="0" smtClean="0">
                <a:latin typeface="Garamond" panose="02020404030301010803" pitchFamily="18" charset="0"/>
              </a:rPr>
              <a:t>. </a:t>
            </a:r>
            <a:endParaRPr lang="en-US" altLang="en-US" sz="4800" b="0" dirty="0">
              <a:latin typeface="Garamond" panose="02020404030301010803" pitchFamily="18" charset="0"/>
            </a:endParaRPr>
          </a:p>
          <a:p>
            <a:pPr algn="r" eaLnBrk="1" hangingPunct="1">
              <a:defRPr/>
            </a:pPr>
            <a:r>
              <a:rPr lang="en-US" altLang="en-US" sz="4800" dirty="0" smtClean="0">
                <a:latin typeface="Garamond" panose="02020404030301010803" pitchFamily="18" charset="0"/>
              </a:rPr>
              <a:t>—Matthew 6:14</a:t>
            </a:r>
            <a:endParaRPr lang="en-US" altLang="en-US" sz="4800" dirty="0">
              <a:latin typeface="Garamond" panose="02020404030301010803" pitchFamily="18" charset="0"/>
            </a:endParaRPr>
          </a:p>
        </p:txBody>
      </p:sp>
      <p:pic>
        <p:nvPicPr>
          <p:cNvPr id="2" name="Picture 1"/>
          <p:cNvPicPr>
            <a:picLocks noChangeAspect="1"/>
          </p:cNvPicPr>
          <p:nvPr/>
        </p:nvPicPr>
        <p:blipFill rotWithShape="1">
          <a:blip r:embed="rId3"/>
          <a:srcRect l="13176" r="13176"/>
          <a:stretch/>
        </p:blipFill>
        <p:spPr>
          <a:xfrm>
            <a:off x="914400" y="228600"/>
            <a:ext cx="4572000" cy="4572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424250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1981200"/>
            <a:ext cx="12192000" cy="3046988"/>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800" b="0" dirty="0">
                <a:effectLst>
                  <a:outerShdw blurRad="38100" dist="38100" dir="2700000" algn="tl">
                    <a:srgbClr val="000000">
                      <a:alpha val="43137"/>
                    </a:srgbClr>
                  </a:outerShdw>
                </a:effectLst>
                <a:latin typeface="Garamond" panose="02020404030301010803" pitchFamily="18" charset="0"/>
              </a:rPr>
              <a:t>Bear with each other and forgive whatever grievances you may have against one another. Forgive as the Lord forgave you. </a:t>
            </a:r>
            <a:endParaRPr lang="en-US" altLang="en-US" sz="48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800" dirty="0" smtClean="0">
                <a:effectLst>
                  <a:outerShdw blurRad="38100" dist="38100" dir="2700000" algn="tl">
                    <a:srgbClr val="000000">
                      <a:alpha val="43137"/>
                    </a:srgbClr>
                  </a:outerShdw>
                </a:effectLst>
                <a:latin typeface="Garamond" panose="02020404030301010803" pitchFamily="18" charset="0"/>
              </a:rPr>
              <a:t>—Colossians 3:13</a:t>
            </a:r>
            <a:endParaRPr lang="en-US" altLang="en-US" sz="48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1933084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047509" y="605641"/>
            <a:ext cx="5902036" cy="3970318"/>
          </a:xfrm>
          <a:prstGeom prst="rect">
            <a:avLst/>
          </a:prstGeom>
          <a:noFill/>
          <a:ln>
            <a:noFill/>
          </a:ln>
          <a:effectLst/>
          <a:extLst/>
        </p:spPr>
        <p:txBody>
          <a:bodyPr wrap="square">
            <a:spAutoFit/>
          </a:bodyPr>
          <a:lstStyle/>
          <a:p>
            <a:pPr algn="ctr" eaLnBrk="1" hangingPunct="1">
              <a:defRPr/>
            </a:pPr>
            <a:r>
              <a:rPr lang="en-US" altLang="en-US" b="0" i="1" dirty="0" smtClean="0">
                <a:latin typeface="Garamond" panose="02020404030301010803" pitchFamily="18" charset="0"/>
              </a:rPr>
              <a:t>“</a:t>
            </a:r>
            <a:r>
              <a:rPr lang="en-US" altLang="en-US" b="0" i="1" dirty="0" smtClean="0">
                <a:solidFill>
                  <a:srgbClr val="C00000"/>
                </a:solidFill>
                <a:latin typeface="Garamond" panose="02020404030301010803" pitchFamily="18" charset="0"/>
              </a:rPr>
              <a:t>In </a:t>
            </a:r>
            <a:r>
              <a:rPr lang="en-US" altLang="en-US" b="0" i="1" dirty="0">
                <a:solidFill>
                  <a:srgbClr val="C00000"/>
                </a:solidFill>
                <a:latin typeface="Garamond" panose="02020404030301010803" pitchFamily="18" charset="0"/>
              </a:rPr>
              <a:t>anger his master turned him over to the jailers to be tortured, until he should pay back all he owed</a:t>
            </a:r>
            <a:r>
              <a:rPr lang="en-US" altLang="en-US" b="0" i="1" dirty="0">
                <a:latin typeface="Garamond" panose="02020404030301010803" pitchFamily="18" charset="0"/>
              </a:rPr>
              <a:t>. </a:t>
            </a:r>
            <a:endParaRPr lang="en-US" altLang="en-US" b="0" i="1" dirty="0" smtClean="0">
              <a:latin typeface="Garamond" panose="02020404030301010803" pitchFamily="18" charset="0"/>
            </a:endParaRPr>
          </a:p>
          <a:p>
            <a:pPr algn="ctr" eaLnBrk="1" hangingPunct="1">
              <a:defRPr/>
            </a:pPr>
            <a:r>
              <a:rPr lang="en-US" altLang="en-US" b="0" i="1" dirty="0" smtClean="0">
                <a:latin typeface="Garamond" panose="02020404030301010803" pitchFamily="18" charset="0"/>
              </a:rPr>
              <a:t>“</a:t>
            </a:r>
            <a:r>
              <a:rPr lang="en-US" altLang="en-US" b="0" i="1" dirty="0" smtClean="0">
                <a:solidFill>
                  <a:srgbClr val="C00000"/>
                </a:solidFill>
                <a:latin typeface="Garamond" panose="02020404030301010803" pitchFamily="18" charset="0"/>
              </a:rPr>
              <a:t>This </a:t>
            </a:r>
            <a:r>
              <a:rPr lang="en-US" altLang="en-US" b="0" i="1" dirty="0">
                <a:solidFill>
                  <a:srgbClr val="C00000"/>
                </a:solidFill>
                <a:latin typeface="Garamond" panose="02020404030301010803" pitchFamily="18" charset="0"/>
              </a:rPr>
              <a:t>is how my heavenly Father will treat each of you unless you forgive your brother from your </a:t>
            </a:r>
            <a:r>
              <a:rPr lang="en-US" altLang="en-US" b="0" i="1" dirty="0" smtClean="0">
                <a:solidFill>
                  <a:srgbClr val="C00000"/>
                </a:solidFill>
                <a:latin typeface="Garamond" panose="02020404030301010803" pitchFamily="18" charset="0"/>
              </a:rPr>
              <a:t>heart</a:t>
            </a:r>
            <a:r>
              <a:rPr lang="en-US" altLang="en-US" b="0" i="1" dirty="0" smtClean="0">
                <a:latin typeface="Garamond" panose="02020404030301010803" pitchFamily="18" charset="0"/>
              </a:rPr>
              <a:t>.”</a:t>
            </a:r>
            <a:r>
              <a:rPr lang="en-US" altLang="en-US" b="0" dirty="0" smtClean="0">
                <a:latin typeface="Garamond" panose="02020404030301010803" pitchFamily="18" charset="0"/>
              </a:rPr>
              <a:t> </a:t>
            </a:r>
            <a:endParaRPr lang="en-US" altLang="en-US" b="0" dirty="0">
              <a:latin typeface="Garamond" panose="02020404030301010803" pitchFamily="18" charset="0"/>
            </a:endParaRPr>
          </a:p>
          <a:p>
            <a:pPr algn="r" eaLnBrk="1" hangingPunct="1">
              <a:defRPr/>
            </a:pPr>
            <a:r>
              <a:rPr lang="en-US" altLang="en-US" dirty="0" smtClean="0">
                <a:latin typeface="Garamond" panose="02020404030301010803" pitchFamily="18" charset="0"/>
              </a:rPr>
              <a:t>—Matthew 18:34-35</a:t>
            </a:r>
            <a:endParaRPr lang="en-US" altLang="en-US" dirty="0">
              <a:latin typeface="Garamond" panose="02020404030301010803" pitchFamily="18" charset="0"/>
            </a:endParaRPr>
          </a:p>
        </p:txBody>
      </p:sp>
      <p:sp>
        <p:nvSpPr>
          <p:cNvPr id="7" name="Text Box 2"/>
          <p:cNvSpPr txBox="1">
            <a:spLocks noChangeArrowheads="1"/>
          </p:cNvSpPr>
          <p:nvPr/>
        </p:nvSpPr>
        <p:spPr bwMode="auto">
          <a:xfrm>
            <a:off x="214745" y="5334000"/>
            <a:ext cx="11734800" cy="923330"/>
          </a:xfrm>
          <a:prstGeom prst="rect">
            <a:avLst/>
          </a:prstGeom>
          <a:noFill/>
          <a:ln>
            <a:noFill/>
          </a:ln>
          <a:effectLst/>
          <a:extLst/>
        </p:spPr>
        <p:txBody>
          <a:bodyPr wrap="square">
            <a:spAutoFit/>
          </a:bodyPr>
          <a:lstStyle/>
          <a:p>
            <a:pPr algn="ctr" eaLnBrk="1" hangingPunct="1">
              <a:defRPr/>
            </a:pPr>
            <a:r>
              <a:rPr lang="en-US" altLang="en-US" sz="5400" b="0" dirty="0" smtClean="0">
                <a:effectLst>
                  <a:outerShdw blurRad="38100" dist="38100" dir="2700000" algn="tl">
                    <a:srgbClr val="000000"/>
                  </a:outerShdw>
                </a:effectLst>
                <a:latin typeface="Garamond" panose="02020404030301010803" pitchFamily="18" charset="0"/>
              </a:rPr>
              <a:t>Unforgiveness opens the door to </a:t>
            </a:r>
            <a:r>
              <a:rPr lang="en-US" altLang="en-US" sz="5400" u="sng" dirty="0" smtClean="0">
                <a:effectLst>
                  <a:outerShdw blurRad="38100" dist="38100" dir="2700000" algn="tl">
                    <a:srgbClr val="000000"/>
                  </a:outerShdw>
                </a:effectLst>
                <a:latin typeface="Garamond" panose="02020404030301010803" pitchFamily="18" charset="0"/>
              </a:rPr>
              <a:t>torment</a:t>
            </a:r>
            <a:endParaRPr lang="en-US" altLang="en-US" sz="5400" u="sng" dirty="0">
              <a:effectLst>
                <a:outerShdw blurRad="38100" dist="38100" dir="2700000" algn="tl">
                  <a:srgbClr val="000000"/>
                </a:outerShdw>
              </a:effectLst>
              <a:latin typeface="Garamond" panose="02020404030301010803" pitchFamily="18" charset="0"/>
            </a:endParaRPr>
          </a:p>
        </p:txBody>
      </p:sp>
      <p:pic>
        <p:nvPicPr>
          <p:cNvPr id="2" name="Picture 1"/>
          <p:cNvPicPr>
            <a:picLocks noChangeAspect="1"/>
          </p:cNvPicPr>
          <p:nvPr/>
        </p:nvPicPr>
        <p:blipFill rotWithShape="1">
          <a:blip r:embed="rId3">
            <a:grayscl/>
          </a:blip>
          <a:srcRect/>
          <a:stretch/>
        </p:blipFill>
        <p:spPr>
          <a:xfrm>
            <a:off x="990600" y="304800"/>
            <a:ext cx="4572000" cy="4572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052495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4745" y="5334000"/>
            <a:ext cx="11734800" cy="923330"/>
          </a:xfrm>
          <a:prstGeom prst="rect">
            <a:avLst/>
          </a:prstGeom>
          <a:noFill/>
          <a:ln>
            <a:noFill/>
          </a:ln>
          <a:effectLst/>
          <a:extLst/>
        </p:spPr>
        <p:txBody>
          <a:bodyPr wrap="square">
            <a:spAutoFit/>
          </a:bodyPr>
          <a:lstStyle/>
          <a:p>
            <a:pPr algn="ctr" eaLnBrk="1" hangingPunct="1">
              <a:defRPr/>
            </a:pPr>
            <a:r>
              <a:rPr lang="en-US" altLang="en-US" sz="5400" b="0" dirty="0" smtClean="0">
                <a:solidFill>
                  <a:schemeClr val="bg1"/>
                </a:solidFill>
                <a:effectLst>
                  <a:outerShdw blurRad="38100" dist="38100" dir="2700000" algn="tl">
                    <a:srgbClr val="000000"/>
                  </a:outerShdw>
                </a:effectLst>
                <a:latin typeface="Garamond" panose="02020404030301010803" pitchFamily="18" charset="0"/>
              </a:rPr>
              <a:t>God </a:t>
            </a:r>
            <a:r>
              <a:rPr lang="en-US" altLang="en-US" sz="5400" u="sng" dirty="0" smtClean="0">
                <a:solidFill>
                  <a:schemeClr val="bg1"/>
                </a:solidFill>
                <a:effectLst>
                  <a:outerShdw blurRad="38100" dist="38100" dir="2700000" algn="tl">
                    <a:srgbClr val="000000"/>
                  </a:outerShdw>
                </a:effectLst>
                <a:latin typeface="Garamond" panose="02020404030301010803" pitchFamily="18" charset="0"/>
              </a:rPr>
              <a:t>loves</a:t>
            </a:r>
            <a:r>
              <a:rPr lang="en-US" altLang="en-US" sz="5400" b="0" dirty="0" smtClean="0">
                <a:solidFill>
                  <a:schemeClr val="bg1"/>
                </a:solidFill>
                <a:effectLst>
                  <a:outerShdw blurRad="38100" dist="38100" dir="2700000" algn="tl">
                    <a:srgbClr val="000000"/>
                  </a:outerShdw>
                </a:effectLst>
                <a:latin typeface="Garamond" panose="02020404030301010803" pitchFamily="18" charset="0"/>
              </a:rPr>
              <a:t> you like you never </a:t>
            </a:r>
            <a:r>
              <a:rPr lang="en-US" altLang="en-US" sz="5400" u="sng" dirty="0" smtClean="0">
                <a:solidFill>
                  <a:schemeClr val="bg1"/>
                </a:solidFill>
                <a:effectLst>
                  <a:outerShdw blurRad="38100" dist="38100" dir="2700000" algn="tl">
                    <a:srgbClr val="000000"/>
                  </a:outerShdw>
                </a:effectLst>
                <a:latin typeface="Garamond" panose="02020404030301010803" pitchFamily="18" charset="0"/>
              </a:rPr>
              <a:t>hurt</a:t>
            </a:r>
            <a:r>
              <a:rPr lang="en-US" altLang="en-US" sz="5400" b="0" dirty="0" smtClean="0">
                <a:solidFill>
                  <a:schemeClr val="bg1"/>
                </a:solidFill>
                <a:effectLst>
                  <a:outerShdw blurRad="38100" dist="38100" dir="2700000" algn="tl">
                    <a:srgbClr val="000000"/>
                  </a:outerShdw>
                </a:effectLst>
                <a:latin typeface="Garamond" panose="02020404030301010803" pitchFamily="18" charset="0"/>
              </a:rPr>
              <a:t> him.</a:t>
            </a:r>
            <a:endParaRPr lang="en-US" altLang="en-US" sz="5400" u="sng" dirty="0">
              <a:solidFill>
                <a:schemeClr val="bg1"/>
              </a:solidFill>
              <a:effectLst>
                <a:outerShdw blurRad="38100" dist="38100" dir="2700000" algn="tl">
                  <a:srgbClr val="000000"/>
                </a:outerShdw>
              </a:effectLst>
              <a:latin typeface="Garamond" panose="02020404030301010803" pitchFamily="18" charset="0"/>
            </a:endParaRPr>
          </a:p>
        </p:txBody>
      </p:sp>
    </p:spTree>
    <p:extLst>
      <p:ext uri="{BB962C8B-B14F-4D97-AF65-F5344CB8AC3E}">
        <p14:creationId xmlns:p14="http://schemas.microsoft.com/office/powerpoint/2010/main" val="18437144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400" y="3581400"/>
            <a:ext cx="11887200" cy="3170099"/>
          </a:xfrm>
          <a:prstGeom prst="rect">
            <a:avLst/>
          </a:prstGeom>
          <a:solidFill>
            <a:schemeClr val="bg1">
              <a:alpha val="70000"/>
            </a:schemeClr>
          </a:solidFill>
          <a:ln>
            <a:noFill/>
          </a:ln>
          <a:effectLst/>
          <a:extLst/>
        </p:spPr>
        <p:txBody>
          <a:bodyPr wrap="square">
            <a:spAutoFit/>
          </a:bodyPr>
          <a:lstStyle/>
          <a:p>
            <a:pPr algn="ctr" eaLnBrk="1" hangingPunct="1">
              <a:defRPr/>
            </a:pPr>
            <a:r>
              <a:rPr lang="en-US" altLang="en-US" sz="4000" b="0" dirty="0">
                <a:effectLst>
                  <a:outerShdw blurRad="38100" dist="38100" dir="2700000" algn="tl">
                    <a:srgbClr val="000000">
                      <a:alpha val="43137"/>
                    </a:srgbClr>
                  </a:outerShdw>
                </a:effectLst>
                <a:latin typeface="Garamond" panose="02020404030301010803" pitchFamily="18" charset="0"/>
              </a:rPr>
              <a:t>Get rid of all bitterness, rage and anger, brawling and slander, along with every form of malice. Be kind and compassionate to one another, forgiving each other, just as in Christ God forgave you.</a:t>
            </a:r>
          </a:p>
          <a:p>
            <a:pPr algn="r" eaLnBrk="1" hangingPunct="1">
              <a:defRPr/>
            </a:pPr>
            <a:r>
              <a:rPr lang="en-US" altLang="en-US" sz="4000" dirty="0">
                <a:effectLst>
                  <a:outerShdw blurRad="38100" dist="38100" dir="2700000" algn="tl">
                    <a:srgbClr val="000000">
                      <a:alpha val="43137"/>
                    </a:srgbClr>
                  </a:outerShdw>
                </a:effectLst>
                <a:latin typeface="Garamond" panose="02020404030301010803" pitchFamily="18" charset="0"/>
              </a:rPr>
              <a:t>—Ephesians 4:31-32</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75440763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ext Box 2"/>
          <p:cNvSpPr txBox="1">
            <a:spLocks noChangeArrowheads="1"/>
          </p:cNvSpPr>
          <p:nvPr/>
        </p:nvSpPr>
        <p:spPr bwMode="auto">
          <a:xfrm>
            <a:off x="0" y="3072348"/>
            <a:ext cx="12192000" cy="3785652"/>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000" b="0" dirty="0">
                <a:effectLst>
                  <a:outerShdw blurRad="38100" dist="38100" dir="2700000" algn="tl">
                    <a:srgbClr val="000000">
                      <a:alpha val="43137"/>
                    </a:srgbClr>
                  </a:outerShdw>
                </a:effectLst>
                <a:latin typeface="Garamond" panose="02020404030301010803" pitchFamily="18" charset="0"/>
              </a:rPr>
              <a:t>Jesus said to his disciples: “</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Things that cause people to sin are bound to come, but woe to that person through whom they come. It would be better for him to be thrown into the sea with a millstone tied around his neck than for him to cause one of these little ones to sin. So watch </a:t>
            </a:r>
            <a:r>
              <a:rPr lang="en-US" altLang="en-US" sz="4000" b="0" dirty="0" smtClean="0">
                <a:solidFill>
                  <a:srgbClr val="C00000"/>
                </a:solidFill>
                <a:effectLst>
                  <a:outerShdw blurRad="38100" dist="38100" dir="2700000" algn="tl">
                    <a:srgbClr val="000000">
                      <a:alpha val="43137"/>
                    </a:srgbClr>
                  </a:outerShdw>
                </a:effectLst>
                <a:latin typeface="Garamond" panose="02020404030301010803" pitchFamily="18" charset="0"/>
              </a:rPr>
              <a:t>yourselves</a:t>
            </a:r>
            <a:r>
              <a:rPr lang="en-US" altLang="en-US" sz="4000" b="0" dirty="0" smtClean="0">
                <a:effectLst>
                  <a:outerShdw blurRad="38100" dist="38100" dir="2700000" algn="tl">
                    <a:srgbClr val="000000">
                      <a:alpha val="43137"/>
                    </a:srgbClr>
                  </a:outerShdw>
                </a:effectLst>
                <a:latin typeface="Garamond" panose="02020404030301010803" pitchFamily="18" charset="0"/>
              </a:rPr>
              <a:t>…”</a:t>
            </a:r>
            <a:endParaRPr lang="en-US" altLang="en-US" sz="40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000" dirty="0" smtClean="0">
                <a:effectLst>
                  <a:outerShdw blurRad="38100" dist="38100" dir="2700000" algn="tl">
                    <a:srgbClr val="000000">
                      <a:alpha val="43137"/>
                    </a:srgbClr>
                  </a:outerShdw>
                </a:effectLst>
                <a:latin typeface="Garamond" panose="02020404030301010803" pitchFamily="18" charset="0"/>
              </a:rPr>
              <a:t>—Luke 17:1-3</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5005255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637309" y="5334000"/>
            <a:ext cx="10668000" cy="1265854"/>
          </a:xfrm>
          <a:prstGeom prst="rect">
            <a:avLst/>
          </a:prstGeom>
          <a:noFill/>
        </p:spPr>
        <p:txBody>
          <a:bodyPr wrap="none" fromWordArt="1">
            <a:prstTxWarp prst="textPlain">
              <a:avLst>
                <a:gd name="adj" fmla="val 50000"/>
              </a:avLst>
            </a:prstTxWarp>
          </a:bodyPr>
          <a:lstStyle/>
          <a:p>
            <a:pPr algn="ctr">
              <a:defRPr/>
            </a:pPr>
            <a:r>
              <a:rPr lang="en-US" b="0"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It’s our job to protect </a:t>
            </a:r>
            <a:r>
              <a:rPr lang="en-US" b="0" u="sng" kern="10" dirty="0" smtClean="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rPr>
              <a:t>unity</a:t>
            </a:r>
            <a:endParaRPr lang="en-US" b="0" u="sng" kern="10" dirty="0">
              <a:ln w="25400">
                <a:noFill/>
                <a:round/>
                <a:headEnd/>
                <a:tailEnd/>
              </a:ln>
              <a:solidFill>
                <a:schemeClr val="bg1"/>
              </a:solidFill>
              <a:effectLst>
                <a:glow rad="63500">
                  <a:schemeClr val="accent3">
                    <a:satMod val="175000"/>
                    <a:alpha val="40000"/>
                  </a:schemeClr>
                </a:glow>
                <a:outerShdw dist="29783" dir="1514402" algn="ctr" rotWithShape="0">
                  <a:schemeClr val="bg2">
                    <a:lumMod val="90000"/>
                    <a:alpha val="50000"/>
                  </a:schemeClr>
                </a:outerShdw>
              </a:effectLst>
              <a:latin typeface="Segoe UI Black" panose="020B0A02040204020203" pitchFamily="34" charset="0"/>
              <a:ea typeface="Segoe UI Black" panose="020B0A02040204020203"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7780" y="5501545"/>
            <a:ext cx="11734800" cy="830997"/>
          </a:xfrm>
          <a:prstGeom prst="rect">
            <a:avLst/>
          </a:prstGeom>
          <a:noFill/>
          <a:ln>
            <a:noFill/>
          </a:ln>
          <a:effectLst/>
          <a:extLst/>
        </p:spPr>
        <p:txBody>
          <a:bodyPr wrap="square">
            <a:spAutoFit/>
          </a:bodyPr>
          <a:lstStyle/>
          <a:p>
            <a:pPr algn="ctr" eaLnBrk="1" hangingPunct="1">
              <a:defRPr/>
            </a:pPr>
            <a:r>
              <a:rPr lang="en-US" altLang="en-US" sz="4800" b="0" dirty="0">
                <a:effectLst>
                  <a:outerShdw blurRad="38100" dist="38100" dir="2700000" algn="tl">
                    <a:srgbClr val="000000"/>
                  </a:outerShdw>
                </a:effectLst>
                <a:latin typeface="Garamond" panose="02020404030301010803" pitchFamily="18" charset="0"/>
              </a:rPr>
              <a:t>(from the FBC Denison Membership Covenant) </a:t>
            </a:r>
            <a:endParaRPr lang="en-US" altLang="en-US" sz="4800" b="0" dirty="0">
              <a:effectLst>
                <a:outerShdw blurRad="38100" dist="38100" dir="2700000" algn="tl">
                  <a:srgbClr val="000000"/>
                </a:outerShdw>
              </a:effectLst>
              <a:latin typeface="Garamond" panose="020204040303010108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33400"/>
            <a:ext cx="6924944" cy="4652583"/>
          </a:xfrm>
          <a:prstGeom prst="rect">
            <a:avLst/>
          </a:prstGeom>
        </p:spPr>
      </p:pic>
      <p:sp>
        <p:nvSpPr>
          <p:cNvPr id="4" name="Text Box 2"/>
          <p:cNvSpPr txBox="1">
            <a:spLocks noChangeArrowheads="1"/>
          </p:cNvSpPr>
          <p:nvPr/>
        </p:nvSpPr>
        <p:spPr bwMode="auto">
          <a:xfrm>
            <a:off x="7305944" y="351312"/>
            <a:ext cx="4606636" cy="5016758"/>
          </a:xfrm>
          <a:prstGeom prst="rect">
            <a:avLst/>
          </a:prstGeom>
          <a:noFill/>
          <a:ln>
            <a:noFill/>
          </a:ln>
          <a:effectLst/>
          <a:extLst/>
        </p:spPr>
        <p:txBody>
          <a:bodyPr wrap="square">
            <a:spAutoFit/>
          </a:bodyPr>
          <a:lstStyle/>
          <a:p>
            <a:pPr algn="ctr" eaLnBrk="1" hangingPunct="1">
              <a:defRPr/>
            </a:pPr>
            <a:r>
              <a:rPr lang="en-US" altLang="en-US" sz="4000" b="0" dirty="0">
                <a:latin typeface="Garamond" panose="02020404030301010803" pitchFamily="18" charset="0"/>
              </a:rPr>
              <a:t>“</a:t>
            </a:r>
            <a:r>
              <a:rPr lang="en-US" altLang="en-US" sz="4000" dirty="0">
                <a:latin typeface="Garamond" panose="02020404030301010803" pitchFamily="18" charset="0"/>
              </a:rPr>
              <a:t>I will protect the unity of my church </a:t>
            </a:r>
            <a:r>
              <a:rPr lang="en-US" altLang="en-US" sz="4000" b="0" dirty="0">
                <a:latin typeface="Garamond" panose="02020404030301010803" pitchFamily="18" charset="0"/>
              </a:rPr>
              <a:t>by acting in love </a:t>
            </a:r>
            <a:r>
              <a:rPr lang="en-US" altLang="en-US" sz="4000" b="0" dirty="0" smtClean="0">
                <a:latin typeface="Garamond" panose="02020404030301010803" pitchFamily="18" charset="0"/>
              </a:rPr>
              <a:t>toward others</a:t>
            </a:r>
            <a:r>
              <a:rPr lang="en-US" altLang="en-US" sz="4000" b="0" dirty="0">
                <a:latin typeface="Garamond" panose="02020404030301010803" pitchFamily="18" charset="0"/>
              </a:rPr>
              <a:t>, by refusing to gossip, by supporting the leaders, and by     reconciling conflict.” </a:t>
            </a:r>
            <a:endParaRPr lang="en-US" altLang="en-US" sz="4000" b="0" dirty="0">
              <a:latin typeface="Garamond" panose="02020404030301010803" pitchFamily="18" charset="0"/>
            </a:endParaRPr>
          </a:p>
        </p:txBody>
      </p:sp>
    </p:spTree>
    <p:extLst>
      <p:ext uri="{BB962C8B-B14F-4D97-AF65-F5344CB8AC3E}">
        <p14:creationId xmlns:p14="http://schemas.microsoft.com/office/powerpoint/2010/main" val="26018694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ext Box 2"/>
          <p:cNvSpPr txBox="1">
            <a:spLocks noChangeArrowheads="1"/>
          </p:cNvSpPr>
          <p:nvPr/>
        </p:nvSpPr>
        <p:spPr bwMode="auto">
          <a:xfrm>
            <a:off x="0" y="3072348"/>
            <a:ext cx="12192000" cy="3785652"/>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000" b="0" dirty="0">
                <a:effectLst>
                  <a:outerShdw blurRad="38100" dist="38100" dir="2700000" algn="tl">
                    <a:srgbClr val="000000">
                      <a:alpha val="43137"/>
                    </a:srgbClr>
                  </a:outerShdw>
                </a:effectLst>
                <a:latin typeface="Garamond" panose="02020404030301010803" pitchFamily="18" charset="0"/>
              </a:rPr>
              <a:t>Jesus said to his disciples: “</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Things that cause people to sin are bound to come, but woe to that person through whom they come. It would be better for him to be thrown into the sea with a millstone tied around his neck than for him to cause one of these little ones to sin</a:t>
            </a:r>
            <a:r>
              <a:rPr lang="en-US" altLang="en-US" sz="4000" b="0" dirty="0" smtClean="0">
                <a:solidFill>
                  <a:srgbClr val="C00000"/>
                </a:solidFill>
                <a:effectLst>
                  <a:outerShdw blurRad="38100" dist="38100" dir="2700000" algn="tl">
                    <a:srgbClr val="000000">
                      <a:alpha val="43137"/>
                    </a:srgbClr>
                  </a:outerShdw>
                </a:effectLst>
                <a:latin typeface="Garamond" panose="02020404030301010803" pitchFamily="18" charset="0"/>
              </a:rPr>
              <a:t>.</a:t>
            </a:r>
            <a:r>
              <a:rPr lang="en-US" altLang="en-US" sz="4000" b="0" dirty="0" smtClean="0">
                <a:effectLst>
                  <a:outerShdw blurRad="38100" dist="38100" dir="2700000" algn="tl">
                    <a:srgbClr val="000000">
                      <a:alpha val="43137"/>
                    </a:srgbClr>
                  </a:outerShdw>
                </a:effectLst>
                <a:latin typeface="Garamond" panose="02020404030301010803" pitchFamily="18" charset="0"/>
              </a:rPr>
              <a:t>”</a:t>
            </a:r>
            <a:endParaRPr lang="en-US" altLang="en-US" sz="40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000" dirty="0" smtClean="0">
                <a:effectLst>
                  <a:outerShdw blurRad="38100" dist="38100" dir="2700000" algn="tl">
                    <a:srgbClr val="000000">
                      <a:alpha val="43137"/>
                    </a:srgbClr>
                  </a:outerShdw>
                </a:effectLst>
                <a:latin typeface="Garamond" panose="02020404030301010803" pitchFamily="18" charset="0"/>
              </a:rPr>
              <a:t>—Luke 17:1-2</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78390539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8600" y="5335737"/>
            <a:ext cx="11734800" cy="1107996"/>
          </a:xfrm>
          <a:prstGeom prst="rect">
            <a:avLst/>
          </a:prstGeom>
          <a:noFill/>
          <a:ln>
            <a:noFill/>
          </a:ln>
          <a:effectLst/>
          <a:extLst/>
        </p:spPr>
        <p:txBody>
          <a:bodyPr wrap="square">
            <a:spAutoFit/>
          </a:bodyPr>
          <a:lstStyle/>
          <a:p>
            <a:pPr algn="ctr" eaLnBrk="1" hangingPunct="1">
              <a:defRPr/>
            </a:pPr>
            <a:r>
              <a:rPr lang="en-US" altLang="en-US" sz="6600" u="sng" dirty="0" smtClean="0">
                <a:effectLst>
                  <a:outerShdw blurRad="38100" dist="38100" dir="2700000" algn="tl">
                    <a:srgbClr val="000000"/>
                  </a:outerShdw>
                </a:effectLst>
                <a:latin typeface="Garamond" panose="02020404030301010803" pitchFamily="18" charset="0"/>
              </a:rPr>
              <a:t>Forgive</a:t>
            </a:r>
            <a:r>
              <a:rPr lang="en-US" altLang="en-US" sz="6600" b="0" dirty="0" smtClean="0">
                <a:effectLst>
                  <a:outerShdw blurRad="38100" dist="38100" dir="2700000" algn="tl">
                    <a:srgbClr val="000000"/>
                  </a:outerShdw>
                </a:effectLst>
                <a:latin typeface="Garamond" panose="02020404030301010803" pitchFamily="18" charset="0"/>
              </a:rPr>
              <a:t> rather than </a:t>
            </a:r>
            <a:r>
              <a:rPr lang="en-US" altLang="en-US" sz="6600" u="sng" dirty="0" smtClean="0">
                <a:effectLst>
                  <a:outerShdw blurRad="38100" dist="38100" dir="2700000" algn="tl">
                    <a:srgbClr val="000000"/>
                  </a:outerShdw>
                </a:effectLst>
                <a:latin typeface="Garamond" panose="02020404030301010803" pitchFamily="18" charset="0"/>
              </a:rPr>
              <a:t>magnify</a:t>
            </a:r>
            <a:endParaRPr lang="en-US" altLang="en-US" sz="6600" u="sng" dirty="0">
              <a:effectLst>
                <a:outerShdw blurRad="38100" dist="38100" dir="2700000" algn="tl">
                  <a:srgbClr val="000000"/>
                </a:outerShdw>
              </a:effectLst>
              <a:latin typeface="Garamond" panose="02020404030301010803" pitchFamily="18" charset="0"/>
            </a:endParaRPr>
          </a:p>
        </p:txBody>
      </p:sp>
      <p:sp>
        <p:nvSpPr>
          <p:cNvPr id="4" name="Text Box 2"/>
          <p:cNvSpPr txBox="1">
            <a:spLocks noChangeArrowheads="1"/>
          </p:cNvSpPr>
          <p:nvPr/>
        </p:nvSpPr>
        <p:spPr bwMode="auto">
          <a:xfrm>
            <a:off x="5943600" y="739399"/>
            <a:ext cx="5749636" cy="3785652"/>
          </a:xfrm>
          <a:prstGeom prst="rect">
            <a:avLst/>
          </a:prstGeom>
          <a:noFill/>
          <a:ln>
            <a:noFill/>
          </a:ln>
          <a:effectLst/>
          <a:extLst/>
        </p:spPr>
        <p:txBody>
          <a:bodyPr wrap="square">
            <a:spAutoFit/>
          </a:bodyPr>
          <a:lstStyle/>
          <a:p>
            <a:pPr algn="ctr" eaLnBrk="1" hangingPunct="1">
              <a:defRPr/>
            </a:pPr>
            <a:r>
              <a:rPr lang="en-US" altLang="en-US" sz="4800" b="0" i="1" dirty="0">
                <a:latin typeface="Garamond" panose="02020404030301010803" pitchFamily="18" charset="0"/>
              </a:rPr>
              <a:t>He who covers over an offense promotes love, but whoever repeats the matter separates close </a:t>
            </a:r>
            <a:r>
              <a:rPr lang="en-US" altLang="en-US" sz="4800" b="0" i="1" dirty="0" smtClean="0">
                <a:latin typeface="Garamond" panose="02020404030301010803" pitchFamily="18" charset="0"/>
              </a:rPr>
              <a:t>friends</a:t>
            </a:r>
            <a:r>
              <a:rPr lang="en-US" altLang="en-US" sz="4800" b="0" dirty="0" smtClean="0">
                <a:latin typeface="Garamond" panose="02020404030301010803" pitchFamily="18" charset="0"/>
              </a:rPr>
              <a:t>. </a:t>
            </a:r>
            <a:endParaRPr lang="en-US" altLang="en-US" sz="4800" b="0" dirty="0">
              <a:latin typeface="Garamond" panose="02020404030301010803" pitchFamily="18" charset="0"/>
            </a:endParaRPr>
          </a:p>
          <a:p>
            <a:pPr algn="r" eaLnBrk="1" hangingPunct="1">
              <a:defRPr/>
            </a:pPr>
            <a:r>
              <a:rPr lang="en-US" altLang="en-US" sz="4800" dirty="0" smtClean="0">
                <a:latin typeface="Garamond" panose="02020404030301010803" pitchFamily="18" charset="0"/>
              </a:rPr>
              <a:t>—Proverbs 17:9</a:t>
            </a:r>
            <a:endParaRPr lang="en-US" altLang="en-US" sz="4800" dirty="0">
              <a:latin typeface="Garamond" panose="02020404030301010803" pitchFamily="18" charset="0"/>
            </a:endParaRPr>
          </a:p>
        </p:txBody>
      </p:sp>
      <p:pic>
        <p:nvPicPr>
          <p:cNvPr id="1026" name="Picture 2" descr="Image result for forg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1288"/>
            <a:ext cx="5407025" cy="540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4076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04800" y="5486400"/>
            <a:ext cx="11734800" cy="923330"/>
          </a:xfrm>
          <a:prstGeom prst="rect">
            <a:avLst/>
          </a:prstGeom>
          <a:noFill/>
          <a:ln>
            <a:noFill/>
          </a:ln>
          <a:effectLst/>
          <a:extLst/>
        </p:spPr>
        <p:txBody>
          <a:bodyPr wrap="square">
            <a:spAutoFit/>
          </a:bodyPr>
          <a:lstStyle/>
          <a:p>
            <a:pPr algn="ctr" eaLnBrk="1" hangingPunct="1">
              <a:defRPr/>
            </a:pPr>
            <a:r>
              <a:rPr lang="en-US" altLang="en-US" sz="5400" u="sng" dirty="0" smtClean="0">
                <a:effectLst>
                  <a:outerShdw blurRad="38100" dist="38100" dir="2700000" algn="tl">
                    <a:srgbClr val="000000"/>
                  </a:outerShdw>
                </a:effectLst>
                <a:latin typeface="Garamond" panose="02020404030301010803" pitchFamily="18" charset="0"/>
              </a:rPr>
              <a:t>Peace</a:t>
            </a:r>
            <a:r>
              <a:rPr lang="en-US" altLang="en-US" sz="5400" b="0" dirty="0" smtClean="0">
                <a:effectLst>
                  <a:outerShdw blurRad="38100" dist="38100" dir="2700000" algn="tl">
                    <a:srgbClr val="000000"/>
                  </a:outerShdw>
                </a:effectLst>
                <a:latin typeface="Garamond" panose="02020404030301010803" pitchFamily="18" charset="0"/>
              </a:rPr>
              <a:t> sanctifies</a:t>
            </a:r>
            <a:r>
              <a:rPr lang="en-US" altLang="en-US" sz="5400" b="0" dirty="0">
                <a:effectLst>
                  <a:outerShdw blurRad="38100" dist="38100" dir="2700000" algn="tl">
                    <a:srgbClr val="000000"/>
                  </a:outerShdw>
                </a:effectLst>
                <a:latin typeface="Garamond" panose="02020404030301010803" pitchFamily="18" charset="0"/>
              </a:rPr>
              <a:t>, but </a:t>
            </a:r>
            <a:r>
              <a:rPr lang="en-US" altLang="en-US" sz="5400" u="sng" dirty="0" smtClean="0">
                <a:effectLst>
                  <a:outerShdw blurRad="38100" dist="38100" dir="2700000" algn="tl">
                    <a:srgbClr val="000000"/>
                  </a:outerShdw>
                </a:effectLst>
                <a:latin typeface="Garamond" panose="02020404030301010803" pitchFamily="18" charset="0"/>
              </a:rPr>
              <a:t>bitterness</a:t>
            </a:r>
            <a:r>
              <a:rPr lang="en-US" altLang="en-US" sz="5400" b="0" dirty="0" smtClean="0">
                <a:effectLst>
                  <a:outerShdw blurRad="38100" dist="38100" dir="2700000" algn="tl">
                    <a:srgbClr val="000000"/>
                  </a:outerShdw>
                </a:effectLst>
                <a:latin typeface="Garamond" panose="02020404030301010803" pitchFamily="18" charset="0"/>
              </a:rPr>
              <a:t> </a:t>
            </a:r>
            <a:r>
              <a:rPr lang="en-US" altLang="en-US" sz="5400" b="0" dirty="0">
                <a:effectLst>
                  <a:outerShdw blurRad="38100" dist="38100" dir="2700000" algn="tl">
                    <a:srgbClr val="000000"/>
                  </a:outerShdw>
                </a:effectLst>
                <a:latin typeface="Garamond" panose="02020404030301010803" pitchFamily="18" charset="0"/>
              </a:rPr>
              <a:t>defiles.</a:t>
            </a:r>
          </a:p>
        </p:txBody>
      </p:sp>
      <p:sp>
        <p:nvSpPr>
          <p:cNvPr id="4" name="Text Box 2"/>
          <p:cNvSpPr txBox="1">
            <a:spLocks noChangeArrowheads="1"/>
          </p:cNvSpPr>
          <p:nvPr/>
        </p:nvSpPr>
        <p:spPr bwMode="auto">
          <a:xfrm>
            <a:off x="6096000" y="297734"/>
            <a:ext cx="5749636" cy="5016758"/>
          </a:xfrm>
          <a:prstGeom prst="rect">
            <a:avLst/>
          </a:prstGeom>
          <a:noFill/>
          <a:ln>
            <a:noFill/>
          </a:ln>
          <a:effectLst/>
          <a:extLst/>
        </p:spPr>
        <p:txBody>
          <a:bodyPr wrap="square">
            <a:spAutoFit/>
          </a:bodyPr>
          <a:lstStyle/>
          <a:p>
            <a:pPr algn="ctr" eaLnBrk="1" hangingPunct="1">
              <a:defRPr/>
            </a:pPr>
            <a:r>
              <a:rPr lang="en-US" altLang="en-US" sz="4000" b="0" i="1" dirty="0">
                <a:latin typeface="Garamond" panose="02020404030301010803" pitchFamily="18" charset="0"/>
              </a:rPr>
              <a:t>Make every effort to live in peace with all men and to be holy; without holiness no one will see the Lord. See to it that no one misses the grace of God and that no bitter root grows up to cause trouble and defile many. </a:t>
            </a:r>
          </a:p>
          <a:p>
            <a:pPr algn="r" eaLnBrk="1" hangingPunct="1">
              <a:defRPr/>
            </a:pPr>
            <a:r>
              <a:rPr lang="en-US" altLang="en-US" sz="4000" dirty="0">
                <a:effectLst>
                  <a:outerShdw blurRad="38100" dist="38100" dir="2700000" algn="tl">
                    <a:srgbClr val="000000">
                      <a:alpha val="43137"/>
                    </a:srgbClr>
                  </a:outerShdw>
                </a:effectLst>
                <a:latin typeface="Garamond" panose="02020404030301010803" pitchFamily="18" charset="0"/>
              </a:rPr>
              <a:t>—Hebrews 12:14-15</a:t>
            </a:r>
          </a:p>
        </p:txBody>
      </p:sp>
      <p:pic>
        <p:nvPicPr>
          <p:cNvPr id="2" name="Picture 1"/>
          <p:cNvPicPr>
            <a:picLocks noChangeAspect="1"/>
          </p:cNvPicPr>
          <p:nvPr/>
        </p:nvPicPr>
        <p:blipFill>
          <a:blip r:embed="rId3"/>
          <a:stretch>
            <a:fillRect/>
          </a:stretch>
        </p:blipFill>
        <p:spPr>
          <a:xfrm>
            <a:off x="533400" y="443913"/>
            <a:ext cx="4724400" cy="4724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095817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ext Box 2"/>
          <p:cNvSpPr txBox="1">
            <a:spLocks noChangeArrowheads="1"/>
          </p:cNvSpPr>
          <p:nvPr/>
        </p:nvSpPr>
        <p:spPr bwMode="auto">
          <a:xfrm>
            <a:off x="-6927" y="3962400"/>
            <a:ext cx="12192000" cy="2554545"/>
          </a:xfrm>
          <a:prstGeom prst="rect">
            <a:avLst/>
          </a:prstGeom>
          <a:solidFill>
            <a:schemeClr val="bg1">
              <a:alpha val="83000"/>
            </a:schemeClr>
          </a:solidFill>
          <a:ln>
            <a:noFill/>
          </a:ln>
          <a:effectLst/>
          <a:extLst/>
        </p:spPr>
        <p:txBody>
          <a:bodyPr wrap="square">
            <a:spAutoFit/>
          </a:bodyPr>
          <a:lstStyle/>
          <a:p>
            <a:pPr algn="ctr" eaLnBrk="1" hangingPunct="1">
              <a:defRPr/>
            </a:pPr>
            <a:r>
              <a:rPr lang="en-US" altLang="en-US" sz="4000" b="0" dirty="0" smtClean="0">
                <a:effectLst>
                  <a:outerShdw blurRad="38100" dist="38100" dir="2700000" algn="tl">
                    <a:srgbClr val="000000">
                      <a:alpha val="43137"/>
                    </a:srgbClr>
                  </a:outerShdw>
                </a:effectLst>
                <a:latin typeface="Garamond" panose="02020404030301010803" pitchFamily="18" charset="0"/>
              </a:rPr>
              <a:t>“</a:t>
            </a:r>
            <a:r>
              <a:rPr lang="en-US" altLang="en-US" sz="4000" b="0" dirty="0">
                <a:solidFill>
                  <a:srgbClr val="C00000"/>
                </a:solidFill>
                <a:effectLst>
                  <a:outerShdw blurRad="38100" dist="38100" dir="2700000" algn="tl">
                    <a:srgbClr val="000000">
                      <a:alpha val="43137"/>
                    </a:srgbClr>
                  </a:outerShdw>
                </a:effectLst>
                <a:latin typeface="Garamond" panose="02020404030301010803" pitchFamily="18" charset="0"/>
              </a:rPr>
              <a:t>If your brother sins, rebuke him, and if he repents, forgive him. If he sins against you seven times in a day, and seven times comes back to you and says, ‘I repent,’ forgive him</a:t>
            </a:r>
            <a:r>
              <a:rPr lang="en-US" altLang="en-US" sz="4000" b="0" dirty="0" smtClean="0">
                <a:effectLst>
                  <a:outerShdw blurRad="38100" dist="38100" dir="2700000" algn="tl">
                    <a:srgbClr val="000000">
                      <a:alpha val="43137"/>
                    </a:srgbClr>
                  </a:outerShdw>
                </a:effectLst>
                <a:latin typeface="Garamond" panose="02020404030301010803" pitchFamily="18" charset="0"/>
              </a:rPr>
              <a:t>.”</a:t>
            </a:r>
            <a:endParaRPr lang="en-US" altLang="en-US" sz="4000" b="0" dirty="0">
              <a:effectLst>
                <a:outerShdw blurRad="38100" dist="38100" dir="2700000" algn="tl">
                  <a:srgbClr val="000000">
                    <a:alpha val="43137"/>
                  </a:srgbClr>
                </a:outerShdw>
              </a:effectLst>
              <a:latin typeface="Garamond" panose="02020404030301010803" pitchFamily="18" charset="0"/>
            </a:endParaRPr>
          </a:p>
          <a:p>
            <a:pPr algn="r" eaLnBrk="1" hangingPunct="1">
              <a:defRPr/>
            </a:pPr>
            <a:r>
              <a:rPr lang="en-US" altLang="en-US" sz="4000" dirty="0" smtClean="0">
                <a:effectLst>
                  <a:outerShdw blurRad="38100" dist="38100" dir="2700000" algn="tl">
                    <a:srgbClr val="000000">
                      <a:alpha val="43137"/>
                    </a:srgbClr>
                  </a:outerShdw>
                </a:effectLst>
                <a:latin typeface="Garamond" panose="02020404030301010803" pitchFamily="18" charset="0"/>
              </a:rPr>
              <a:t>—Luke 17:3-4</a:t>
            </a:r>
            <a:endParaRPr lang="en-US" altLang="en-US" sz="4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606140446"/>
      </p:ext>
    </p:extLst>
  </p:cSld>
  <p:clrMapOvr>
    <a:masterClrMapping/>
  </p:clrMapOvr>
  <p:transition>
    <p:fade/>
  </p:transition>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52760</TotalTime>
  <Words>2189</Words>
  <Application>Microsoft Office PowerPoint</Application>
  <PresentationFormat>Widescreen</PresentationFormat>
  <Paragraphs>184</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 Unicode MS</vt:lpstr>
      <vt:lpstr>Arial</vt:lpstr>
      <vt:lpstr>Bookman Old Style</vt:lpstr>
      <vt:lpstr>Calibri</vt:lpstr>
      <vt:lpstr>Calibri Light</vt:lpstr>
      <vt:lpstr>Felix Titling</vt:lpstr>
      <vt:lpstr>Garamond</vt:lpstr>
      <vt:lpstr>Segoe UI Black</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FBC Stephens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 Suffron</dc:creator>
  <cp:lastModifiedBy>Steve Suffron</cp:lastModifiedBy>
  <cp:revision>349</cp:revision>
  <dcterms:created xsi:type="dcterms:W3CDTF">2013-05-09T03:00:20Z</dcterms:created>
  <dcterms:modified xsi:type="dcterms:W3CDTF">2019-02-01T00:03:24Z</dcterms:modified>
</cp:coreProperties>
</file>